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72" r:id="rId2"/>
    <p:sldId id="273" r:id="rId3"/>
    <p:sldId id="258" r:id="rId4"/>
    <p:sldId id="323" r:id="rId5"/>
    <p:sldId id="274" r:id="rId6"/>
    <p:sldId id="309" r:id="rId7"/>
    <p:sldId id="324" r:id="rId8"/>
    <p:sldId id="310" r:id="rId9"/>
    <p:sldId id="311" r:id="rId10"/>
    <p:sldId id="312" r:id="rId11"/>
    <p:sldId id="313" r:id="rId12"/>
    <p:sldId id="325" r:id="rId13"/>
    <p:sldId id="314" r:id="rId14"/>
    <p:sldId id="315" r:id="rId15"/>
    <p:sldId id="326" r:id="rId16"/>
    <p:sldId id="316" r:id="rId17"/>
    <p:sldId id="327" r:id="rId18"/>
    <p:sldId id="328" r:id="rId19"/>
    <p:sldId id="317" r:id="rId20"/>
    <p:sldId id="322" r:id="rId21"/>
    <p:sldId id="318" r:id="rId22"/>
    <p:sldId id="319" r:id="rId23"/>
    <p:sldId id="320" r:id="rId24"/>
    <p:sldId id="321" r:id="rId25"/>
    <p:sldId id="334" r:id="rId26"/>
    <p:sldId id="333" r:id="rId27"/>
    <p:sldId id="331"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30" r:id="rId54"/>
    <p:sldId id="300" r:id="rId55"/>
    <p:sldId id="301" r:id="rId56"/>
    <p:sldId id="302" r:id="rId57"/>
    <p:sldId id="303" r:id="rId58"/>
    <p:sldId id="304" r:id="rId59"/>
    <p:sldId id="305" r:id="rId60"/>
    <p:sldId id="306" r:id="rId61"/>
    <p:sldId id="307" r:id="rId62"/>
    <p:sldId id="332"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4C7E9C-43FE-AB25-8EE3-B32DA6147986}" v="13" dt="2021-09-09T16:35:39.019"/>
    <p1510:client id="{0FFB6AB9-65CC-7945-99E2-C6FD1C892329}" v="2329" dt="2021-01-07T23:13:56.987"/>
    <p1510:client id="{5465CEFE-2D65-ED3F-442B-E74DF3DBF3B0}" v="613" dt="2020-12-23T23:53:09.940"/>
    <p1510:client id="{82ABAE2D-A526-4624-91EE-FBA7FD5F51E0}" v="9" dt="2020-12-23T22:41:08.207"/>
    <p1510:client id="{8CE73FAC-313D-4CFD-6F26-787B06E9BAFA}" v="1550" dt="2021-01-11T13:44:11.341"/>
    <p1510:client id="{EB547285-3790-BA01-1AAF-867F2D34F8C9}" v="124" dt="2021-01-14T04:03:25.992"/>
    <p1510:client id="{F0D2F625-4FF8-37AB-E455-8263F802847A}" v="4248" dt="2021-01-06T21:16:15.4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9/9/2021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19977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32719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60708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01070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15472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9/9/2021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13544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9/9/2021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098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9/9/2021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7236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9598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08896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67792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9/9/2021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53920858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0.png"/><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0.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5" descr="Shape, rectangle&#10;&#10;Description automatically generated">
            <a:extLst>
              <a:ext uri="{FF2B5EF4-FFF2-40B4-BE49-F238E27FC236}">
                <a16:creationId xmlns:a16="http://schemas.microsoft.com/office/drawing/2014/main" id="{9848D248-4F95-4AEB-A8A3-E841AC7F1049}"/>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D4C369ED-1D40-41D3-AA7A-10B26DF42247}"/>
              </a:ext>
            </a:extLst>
          </p:cNvPr>
          <p:cNvPicPr>
            <a:picLocks noChangeAspect="1"/>
          </p:cNvPicPr>
          <p:nvPr/>
        </p:nvPicPr>
        <p:blipFill>
          <a:blip r:embed="rId3"/>
          <a:stretch>
            <a:fillRect/>
          </a:stretch>
        </p:blipFill>
        <p:spPr>
          <a:xfrm>
            <a:off x="10226040" y="-2293"/>
            <a:ext cx="1965960" cy="583707"/>
          </a:xfrm>
          <a:prstGeom prst="rect">
            <a:avLst/>
          </a:prstGeom>
        </p:spPr>
      </p:pic>
      <p:sp>
        <p:nvSpPr>
          <p:cNvPr id="9" name="Title 1">
            <a:extLst>
              <a:ext uri="{FF2B5EF4-FFF2-40B4-BE49-F238E27FC236}">
                <a16:creationId xmlns:a16="http://schemas.microsoft.com/office/drawing/2014/main" id="{B3E4D70A-0194-4118-808D-3AE000E06533}"/>
              </a:ext>
            </a:extLst>
          </p:cNvPr>
          <p:cNvSpPr txBox="1">
            <a:spLocks/>
          </p:cNvSpPr>
          <p:nvPr/>
        </p:nvSpPr>
        <p:spPr>
          <a:xfrm>
            <a:off x="1676400" y="1274763"/>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roboto"/>
                <a:cs typeface="Calibri Light"/>
              </a:rPr>
              <a:t>AASD 4000</a:t>
            </a:r>
          </a:p>
          <a:p>
            <a:r>
              <a:rPr lang="en-US" dirty="0">
                <a:latin typeface="roboto"/>
                <a:cs typeface="Calibri Light"/>
              </a:rPr>
              <a:t>Machine Learning  - I</a:t>
            </a:r>
            <a:endParaRPr lang="en-US" dirty="0"/>
          </a:p>
        </p:txBody>
      </p:sp>
      <p:sp>
        <p:nvSpPr>
          <p:cNvPr id="11" name="Subtitle 2">
            <a:extLst>
              <a:ext uri="{FF2B5EF4-FFF2-40B4-BE49-F238E27FC236}">
                <a16:creationId xmlns:a16="http://schemas.microsoft.com/office/drawing/2014/main" id="{C788A730-016B-491D-8966-20FA0BD8D9C6}"/>
              </a:ext>
            </a:extLst>
          </p:cNvPr>
          <p:cNvSpPr>
            <a:spLocks noGrp="1"/>
          </p:cNvSpPr>
          <p:nvPr>
            <p:ph type="subTitle" idx="1"/>
          </p:nvPr>
        </p:nvSpPr>
        <p:spPr>
          <a:xfrm>
            <a:off x="1524000" y="3602038"/>
            <a:ext cx="9144000" cy="1655762"/>
          </a:xfrm>
        </p:spPr>
        <p:txBody>
          <a:bodyPr vert="horz" lIns="91440" tIns="45720" rIns="91440" bIns="45720" rtlCol="0" anchor="t">
            <a:normAutofit/>
          </a:bodyPr>
          <a:lstStyle/>
          <a:p>
            <a:r>
              <a:rPr lang="en-US" dirty="0">
                <a:latin typeface="roboto"/>
              </a:rPr>
              <a:t>Applied AI Solutions Developer Program</a:t>
            </a:r>
            <a:endParaRPr lang="en-US" dirty="0"/>
          </a:p>
        </p:txBody>
      </p:sp>
    </p:spTree>
    <p:extLst>
      <p:ext uri="{BB962C8B-B14F-4D97-AF65-F5344CB8AC3E}">
        <p14:creationId xmlns:p14="http://schemas.microsoft.com/office/powerpoint/2010/main" val="1802254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a:cs typeface="Calibri Light"/>
              </a:rPr>
              <a:t>ML Intuition</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30" name="TextBox 29">
            <a:extLst>
              <a:ext uri="{FF2B5EF4-FFF2-40B4-BE49-F238E27FC236}">
                <a16:creationId xmlns:a16="http://schemas.microsoft.com/office/drawing/2014/main" id="{1AF14AC3-ADCD-4AD9-B742-E225F0D1FFCC}"/>
              </a:ext>
            </a:extLst>
          </p:cNvPr>
          <p:cNvSpPr txBox="1"/>
          <p:nvPr/>
        </p:nvSpPr>
        <p:spPr>
          <a:xfrm>
            <a:off x="837610" y="1475562"/>
            <a:ext cx="3983664" cy="480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800">
                <a:latin typeface="roboto"/>
                <a:ea typeface="+mj-ea"/>
                <a:cs typeface="Calibri Light"/>
              </a:rPr>
              <a:t>Task: Digit Recognition</a:t>
            </a:r>
          </a:p>
        </p:txBody>
      </p:sp>
      <p:pic>
        <p:nvPicPr>
          <p:cNvPr id="3" name="Picture 9" descr="A picture containing shape&#10;&#10;Description automatically generated">
            <a:extLst>
              <a:ext uri="{FF2B5EF4-FFF2-40B4-BE49-F238E27FC236}">
                <a16:creationId xmlns:a16="http://schemas.microsoft.com/office/drawing/2014/main" id="{ACF983E5-BD3E-419A-9C98-29F102302A4A}"/>
              </a:ext>
            </a:extLst>
          </p:cNvPr>
          <p:cNvPicPr>
            <a:picLocks noChangeAspect="1"/>
          </p:cNvPicPr>
          <p:nvPr/>
        </p:nvPicPr>
        <p:blipFill>
          <a:blip r:embed="rId4"/>
          <a:stretch>
            <a:fillRect/>
          </a:stretch>
        </p:blipFill>
        <p:spPr>
          <a:xfrm>
            <a:off x="5114260" y="289920"/>
            <a:ext cx="4326269" cy="1853833"/>
          </a:xfrm>
          <a:prstGeom prst="rect">
            <a:avLst/>
          </a:prstGeom>
        </p:spPr>
      </p:pic>
      <p:sp>
        <p:nvSpPr>
          <p:cNvPr id="11" name="TextBox 10">
            <a:extLst>
              <a:ext uri="{FF2B5EF4-FFF2-40B4-BE49-F238E27FC236}">
                <a16:creationId xmlns:a16="http://schemas.microsoft.com/office/drawing/2014/main" id="{C4CBCF2A-890B-44D3-AE3F-A9D2B0F92284}"/>
              </a:ext>
            </a:extLst>
          </p:cNvPr>
          <p:cNvSpPr txBox="1"/>
          <p:nvPr/>
        </p:nvSpPr>
        <p:spPr>
          <a:xfrm>
            <a:off x="837610" y="4688958"/>
            <a:ext cx="105994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Learn the function (?) from the data</a:t>
            </a:r>
          </a:p>
        </p:txBody>
      </p:sp>
      <p:grpSp>
        <p:nvGrpSpPr>
          <p:cNvPr id="9" name="Group 8">
            <a:extLst>
              <a:ext uri="{FF2B5EF4-FFF2-40B4-BE49-F238E27FC236}">
                <a16:creationId xmlns:a16="http://schemas.microsoft.com/office/drawing/2014/main" id="{48D238FD-DEA4-4135-AF76-25E65AE17D2C}"/>
              </a:ext>
            </a:extLst>
          </p:cNvPr>
          <p:cNvGrpSpPr/>
          <p:nvPr/>
        </p:nvGrpSpPr>
        <p:grpSpPr>
          <a:xfrm>
            <a:off x="341423" y="2502548"/>
            <a:ext cx="7811386" cy="1722950"/>
            <a:chOff x="719470" y="3725292"/>
            <a:chExt cx="7232502" cy="1297648"/>
          </a:xfrm>
        </p:grpSpPr>
        <p:pic>
          <p:nvPicPr>
            <p:cNvPr id="6" name="Picture 7" descr="A picture containing shape&#10;&#10;Description automatically generated">
              <a:extLst>
                <a:ext uri="{FF2B5EF4-FFF2-40B4-BE49-F238E27FC236}">
                  <a16:creationId xmlns:a16="http://schemas.microsoft.com/office/drawing/2014/main" id="{187638D5-A72A-4268-83C6-981D74079CA7}"/>
                </a:ext>
              </a:extLst>
            </p:cNvPr>
            <p:cNvPicPr>
              <a:picLocks noChangeAspect="1"/>
            </p:cNvPicPr>
            <p:nvPr/>
          </p:nvPicPr>
          <p:blipFill>
            <a:blip r:embed="rId5"/>
            <a:stretch>
              <a:fillRect/>
            </a:stretch>
          </p:blipFill>
          <p:spPr>
            <a:xfrm>
              <a:off x="719470" y="3725292"/>
              <a:ext cx="7232502" cy="1297648"/>
            </a:xfrm>
            <a:prstGeom prst="rect">
              <a:avLst/>
            </a:prstGeom>
          </p:spPr>
        </p:pic>
        <p:pic>
          <p:nvPicPr>
            <p:cNvPr id="8" name="Picture 8" descr="A picture containing icon&#10;&#10;Description automatically generated">
              <a:extLst>
                <a:ext uri="{FF2B5EF4-FFF2-40B4-BE49-F238E27FC236}">
                  <a16:creationId xmlns:a16="http://schemas.microsoft.com/office/drawing/2014/main" id="{38CF8228-84F9-43DE-B947-03794DB6E8C5}"/>
                </a:ext>
              </a:extLst>
            </p:cNvPr>
            <p:cNvPicPr>
              <a:picLocks noChangeAspect="1"/>
            </p:cNvPicPr>
            <p:nvPr/>
          </p:nvPicPr>
          <p:blipFill>
            <a:blip r:embed="rId6"/>
            <a:stretch>
              <a:fillRect/>
            </a:stretch>
          </p:blipFill>
          <p:spPr>
            <a:xfrm>
              <a:off x="3932865" y="3958990"/>
              <a:ext cx="947480" cy="818439"/>
            </a:xfrm>
            <a:prstGeom prst="rect">
              <a:avLst/>
            </a:prstGeom>
          </p:spPr>
        </p:pic>
      </p:grpSp>
      <p:grpSp>
        <p:nvGrpSpPr>
          <p:cNvPr id="13" name="Group 12">
            <a:extLst>
              <a:ext uri="{FF2B5EF4-FFF2-40B4-BE49-F238E27FC236}">
                <a16:creationId xmlns:a16="http://schemas.microsoft.com/office/drawing/2014/main" id="{A669BEBE-40FA-451B-9D3C-21F3C40EAB3A}"/>
              </a:ext>
            </a:extLst>
          </p:cNvPr>
          <p:cNvGrpSpPr/>
          <p:nvPr/>
        </p:nvGrpSpPr>
        <p:grpSpPr>
          <a:xfrm>
            <a:off x="9029405" y="2079845"/>
            <a:ext cx="2988927" cy="3455582"/>
            <a:chOff x="9029405" y="2079845"/>
            <a:chExt cx="2988927" cy="3455582"/>
          </a:xfrm>
        </p:grpSpPr>
        <p:pic>
          <p:nvPicPr>
            <p:cNvPr id="10" name="Picture 10" descr="Text, letter&#10;&#10;Description automatically generated">
              <a:extLst>
                <a:ext uri="{FF2B5EF4-FFF2-40B4-BE49-F238E27FC236}">
                  <a16:creationId xmlns:a16="http://schemas.microsoft.com/office/drawing/2014/main" id="{0418F984-1B4F-4C1F-A7AF-3F3401C66BCA}"/>
                </a:ext>
              </a:extLst>
            </p:cNvPr>
            <p:cNvPicPr>
              <a:picLocks noChangeAspect="1"/>
            </p:cNvPicPr>
            <p:nvPr/>
          </p:nvPicPr>
          <p:blipFill>
            <a:blip r:embed="rId7"/>
            <a:stretch>
              <a:fillRect/>
            </a:stretch>
          </p:blipFill>
          <p:spPr>
            <a:xfrm>
              <a:off x="9131004" y="2369720"/>
              <a:ext cx="2743200" cy="2839212"/>
            </a:xfrm>
            <a:prstGeom prst="rect">
              <a:avLst/>
            </a:prstGeom>
          </p:spPr>
        </p:pic>
        <p:cxnSp>
          <p:nvCxnSpPr>
            <p:cNvPr id="12" name="Straight Arrow Connector 11">
              <a:extLst>
                <a:ext uri="{FF2B5EF4-FFF2-40B4-BE49-F238E27FC236}">
                  <a16:creationId xmlns:a16="http://schemas.microsoft.com/office/drawing/2014/main" id="{495AECCA-0B49-48A7-8724-E033B3F6D563}"/>
                </a:ext>
              </a:extLst>
            </p:cNvPr>
            <p:cNvCxnSpPr/>
            <p:nvPr/>
          </p:nvCxnSpPr>
          <p:spPr>
            <a:xfrm>
              <a:off x="9029405" y="2339753"/>
              <a:ext cx="2988927" cy="3042091"/>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D6D5BBCD-B8C5-4FC5-A5E3-FB09BE6C65F6}"/>
                </a:ext>
              </a:extLst>
            </p:cNvPr>
            <p:cNvCxnSpPr>
              <a:cxnSpLocks/>
            </p:cNvCxnSpPr>
            <p:nvPr/>
          </p:nvCxnSpPr>
          <p:spPr>
            <a:xfrm flipV="1">
              <a:off x="9419265" y="2079845"/>
              <a:ext cx="2339158" cy="3455582"/>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47252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a:cs typeface="Calibri Light"/>
              </a:rPr>
              <a:t>ML Intuition</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30" name="TextBox 29">
            <a:extLst>
              <a:ext uri="{FF2B5EF4-FFF2-40B4-BE49-F238E27FC236}">
                <a16:creationId xmlns:a16="http://schemas.microsoft.com/office/drawing/2014/main" id="{1AF14AC3-ADCD-4AD9-B742-E225F0D1FFCC}"/>
              </a:ext>
            </a:extLst>
          </p:cNvPr>
          <p:cNvSpPr txBox="1"/>
          <p:nvPr/>
        </p:nvSpPr>
        <p:spPr>
          <a:xfrm>
            <a:off x="837610" y="1475562"/>
            <a:ext cx="3983664" cy="480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800">
                <a:latin typeface="roboto"/>
                <a:ea typeface="+mj-ea"/>
                <a:cs typeface="Calibri Light"/>
              </a:rPr>
              <a:t>Task: Digit Recognition</a:t>
            </a:r>
          </a:p>
        </p:txBody>
      </p:sp>
      <p:pic>
        <p:nvPicPr>
          <p:cNvPr id="3" name="Picture 9" descr="A picture containing shape&#10;&#10;Description automatically generated">
            <a:extLst>
              <a:ext uri="{FF2B5EF4-FFF2-40B4-BE49-F238E27FC236}">
                <a16:creationId xmlns:a16="http://schemas.microsoft.com/office/drawing/2014/main" id="{ACF983E5-BD3E-419A-9C98-29F102302A4A}"/>
              </a:ext>
            </a:extLst>
          </p:cNvPr>
          <p:cNvPicPr>
            <a:picLocks noChangeAspect="1"/>
          </p:cNvPicPr>
          <p:nvPr/>
        </p:nvPicPr>
        <p:blipFill>
          <a:blip r:embed="rId4"/>
          <a:stretch>
            <a:fillRect/>
          </a:stretch>
        </p:blipFill>
        <p:spPr>
          <a:xfrm>
            <a:off x="5114260" y="289920"/>
            <a:ext cx="4326269" cy="1853833"/>
          </a:xfrm>
          <a:prstGeom prst="rect">
            <a:avLst/>
          </a:prstGeom>
        </p:spPr>
      </p:pic>
      <p:sp>
        <p:nvSpPr>
          <p:cNvPr id="11" name="TextBox 10">
            <a:extLst>
              <a:ext uri="{FF2B5EF4-FFF2-40B4-BE49-F238E27FC236}">
                <a16:creationId xmlns:a16="http://schemas.microsoft.com/office/drawing/2014/main" id="{C4CBCF2A-890B-44D3-AE3F-A9D2B0F92284}"/>
              </a:ext>
            </a:extLst>
          </p:cNvPr>
          <p:cNvSpPr txBox="1"/>
          <p:nvPr/>
        </p:nvSpPr>
        <p:spPr>
          <a:xfrm>
            <a:off x="754912" y="4381795"/>
            <a:ext cx="803585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Challenges:</a:t>
            </a:r>
          </a:p>
          <a:p>
            <a:pPr marL="742950" lvl="1" indent="-285750">
              <a:buFont typeface="Arial"/>
              <a:buChar char="•"/>
            </a:pPr>
            <a:r>
              <a:rPr lang="en-US">
                <a:ea typeface="+mn-lt"/>
                <a:cs typeface="+mn-lt"/>
              </a:rPr>
              <a:t>How do we </a:t>
            </a:r>
            <a:r>
              <a:rPr lang="en-US" u="sng">
                <a:ea typeface="+mn-lt"/>
                <a:cs typeface="+mn-lt"/>
              </a:rPr>
              <a:t>acquire </a:t>
            </a:r>
            <a:r>
              <a:rPr lang="en-US">
                <a:ea typeface="+mn-lt"/>
                <a:cs typeface="+mn-lt"/>
              </a:rPr>
              <a:t>data?  Someone has to manually label examples.</a:t>
            </a:r>
            <a:endParaRPr lang="en-US"/>
          </a:p>
          <a:p>
            <a:pPr marL="742950" lvl="1" indent="-285750">
              <a:buFont typeface="Arial"/>
              <a:buChar char="•"/>
            </a:pPr>
            <a:r>
              <a:rPr lang="en-US">
                <a:ea typeface="+mn-lt"/>
                <a:cs typeface="+mn-lt"/>
              </a:rPr>
              <a:t>How do we </a:t>
            </a:r>
            <a:r>
              <a:rPr lang="en-US" u="sng">
                <a:ea typeface="+mn-lt"/>
                <a:cs typeface="+mn-lt"/>
              </a:rPr>
              <a:t>parametrize </a:t>
            </a:r>
            <a:r>
              <a:rPr lang="en-US">
                <a:ea typeface="+mn-lt"/>
                <a:cs typeface="+mn-lt"/>
              </a:rPr>
              <a:t>a set of functions   to search?</a:t>
            </a:r>
            <a:endParaRPr lang="en-US"/>
          </a:p>
          <a:p>
            <a:pPr marL="742950" lvl="1" indent="-285750">
              <a:buFont typeface="Arial"/>
              <a:buChar char="•"/>
            </a:pPr>
            <a:r>
              <a:rPr lang="en-US">
                <a:ea typeface="+mn-lt"/>
                <a:cs typeface="+mn-lt"/>
              </a:rPr>
              <a:t>How do we </a:t>
            </a:r>
            <a:r>
              <a:rPr lang="en-US" u="sng">
                <a:ea typeface="+mn-lt"/>
                <a:cs typeface="+mn-lt"/>
              </a:rPr>
              <a:t>fit </a:t>
            </a:r>
            <a:r>
              <a:rPr lang="en-US">
                <a:ea typeface="+mn-lt"/>
                <a:cs typeface="+mn-lt"/>
              </a:rPr>
              <a:t>the function to data?</a:t>
            </a:r>
            <a:endParaRPr lang="en-US"/>
          </a:p>
          <a:p>
            <a:pPr marL="742950" lvl="1" indent="-285750">
              <a:buFont typeface="Arial"/>
              <a:buChar char="•"/>
            </a:pPr>
            <a:r>
              <a:rPr lang="en-US">
                <a:ea typeface="+mn-lt"/>
                <a:cs typeface="+mn-lt"/>
              </a:rPr>
              <a:t>If a function works on training example, will it </a:t>
            </a:r>
            <a:r>
              <a:rPr lang="en-US" u="sng">
                <a:ea typeface="+mn-lt"/>
                <a:cs typeface="+mn-lt"/>
              </a:rPr>
              <a:t>generalize </a:t>
            </a:r>
            <a:r>
              <a:rPr lang="en-US">
                <a:ea typeface="+mn-lt"/>
                <a:cs typeface="+mn-lt"/>
              </a:rPr>
              <a:t>on new data?</a:t>
            </a:r>
            <a:endParaRPr lang="en-US"/>
          </a:p>
          <a:p>
            <a:endParaRPr lang="en-US" dirty="0">
              <a:cs typeface="Calibri"/>
            </a:endParaRPr>
          </a:p>
        </p:txBody>
      </p:sp>
      <p:grpSp>
        <p:nvGrpSpPr>
          <p:cNvPr id="9" name="Group 8">
            <a:extLst>
              <a:ext uri="{FF2B5EF4-FFF2-40B4-BE49-F238E27FC236}">
                <a16:creationId xmlns:a16="http://schemas.microsoft.com/office/drawing/2014/main" id="{48D238FD-DEA4-4135-AF76-25E65AE17D2C}"/>
              </a:ext>
            </a:extLst>
          </p:cNvPr>
          <p:cNvGrpSpPr/>
          <p:nvPr/>
        </p:nvGrpSpPr>
        <p:grpSpPr>
          <a:xfrm>
            <a:off x="341423" y="2502548"/>
            <a:ext cx="7811386" cy="1722950"/>
            <a:chOff x="719470" y="3725292"/>
            <a:chExt cx="7232502" cy="1297648"/>
          </a:xfrm>
        </p:grpSpPr>
        <p:pic>
          <p:nvPicPr>
            <p:cNvPr id="6" name="Picture 7" descr="A picture containing shape&#10;&#10;Description automatically generated">
              <a:extLst>
                <a:ext uri="{FF2B5EF4-FFF2-40B4-BE49-F238E27FC236}">
                  <a16:creationId xmlns:a16="http://schemas.microsoft.com/office/drawing/2014/main" id="{187638D5-A72A-4268-83C6-981D74079CA7}"/>
                </a:ext>
              </a:extLst>
            </p:cNvPr>
            <p:cNvPicPr>
              <a:picLocks noChangeAspect="1"/>
            </p:cNvPicPr>
            <p:nvPr/>
          </p:nvPicPr>
          <p:blipFill>
            <a:blip r:embed="rId5"/>
            <a:stretch>
              <a:fillRect/>
            </a:stretch>
          </p:blipFill>
          <p:spPr>
            <a:xfrm>
              <a:off x="719470" y="3725292"/>
              <a:ext cx="7232502" cy="1297648"/>
            </a:xfrm>
            <a:prstGeom prst="rect">
              <a:avLst/>
            </a:prstGeom>
          </p:spPr>
        </p:pic>
        <p:pic>
          <p:nvPicPr>
            <p:cNvPr id="8" name="Picture 8" descr="A picture containing icon&#10;&#10;Description automatically generated">
              <a:extLst>
                <a:ext uri="{FF2B5EF4-FFF2-40B4-BE49-F238E27FC236}">
                  <a16:creationId xmlns:a16="http://schemas.microsoft.com/office/drawing/2014/main" id="{38CF8228-84F9-43DE-B947-03794DB6E8C5}"/>
                </a:ext>
              </a:extLst>
            </p:cNvPr>
            <p:cNvPicPr>
              <a:picLocks noChangeAspect="1"/>
            </p:cNvPicPr>
            <p:nvPr/>
          </p:nvPicPr>
          <p:blipFill>
            <a:blip r:embed="rId6"/>
            <a:stretch>
              <a:fillRect/>
            </a:stretch>
          </p:blipFill>
          <p:spPr>
            <a:xfrm>
              <a:off x="3932865" y="3958990"/>
              <a:ext cx="947480" cy="818439"/>
            </a:xfrm>
            <a:prstGeom prst="rect">
              <a:avLst/>
            </a:prstGeom>
          </p:spPr>
        </p:pic>
      </p:grpSp>
      <p:grpSp>
        <p:nvGrpSpPr>
          <p:cNvPr id="13" name="Group 12">
            <a:extLst>
              <a:ext uri="{FF2B5EF4-FFF2-40B4-BE49-F238E27FC236}">
                <a16:creationId xmlns:a16="http://schemas.microsoft.com/office/drawing/2014/main" id="{A669BEBE-40FA-451B-9D3C-21F3C40EAB3A}"/>
              </a:ext>
            </a:extLst>
          </p:cNvPr>
          <p:cNvGrpSpPr/>
          <p:nvPr/>
        </p:nvGrpSpPr>
        <p:grpSpPr>
          <a:xfrm>
            <a:off x="9029405" y="2079845"/>
            <a:ext cx="2988927" cy="3455582"/>
            <a:chOff x="9029405" y="2079845"/>
            <a:chExt cx="2988927" cy="3455582"/>
          </a:xfrm>
        </p:grpSpPr>
        <p:pic>
          <p:nvPicPr>
            <p:cNvPr id="10" name="Picture 10" descr="Text, letter&#10;&#10;Description automatically generated">
              <a:extLst>
                <a:ext uri="{FF2B5EF4-FFF2-40B4-BE49-F238E27FC236}">
                  <a16:creationId xmlns:a16="http://schemas.microsoft.com/office/drawing/2014/main" id="{0418F984-1B4F-4C1F-A7AF-3F3401C66BCA}"/>
                </a:ext>
              </a:extLst>
            </p:cNvPr>
            <p:cNvPicPr>
              <a:picLocks noChangeAspect="1"/>
            </p:cNvPicPr>
            <p:nvPr/>
          </p:nvPicPr>
          <p:blipFill>
            <a:blip r:embed="rId7"/>
            <a:stretch>
              <a:fillRect/>
            </a:stretch>
          </p:blipFill>
          <p:spPr>
            <a:xfrm>
              <a:off x="9131004" y="2369720"/>
              <a:ext cx="2743200" cy="2839212"/>
            </a:xfrm>
            <a:prstGeom prst="rect">
              <a:avLst/>
            </a:prstGeom>
          </p:spPr>
        </p:pic>
        <p:cxnSp>
          <p:nvCxnSpPr>
            <p:cNvPr id="12" name="Straight Arrow Connector 11">
              <a:extLst>
                <a:ext uri="{FF2B5EF4-FFF2-40B4-BE49-F238E27FC236}">
                  <a16:creationId xmlns:a16="http://schemas.microsoft.com/office/drawing/2014/main" id="{495AECCA-0B49-48A7-8724-E033B3F6D563}"/>
                </a:ext>
              </a:extLst>
            </p:cNvPr>
            <p:cNvCxnSpPr/>
            <p:nvPr/>
          </p:nvCxnSpPr>
          <p:spPr>
            <a:xfrm>
              <a:off x="9029405" y="2339753"/>
              <a:ext cx="2988927" cy="3042091"/>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D6D5BBCD-B8C5-4FC5-A5E3-FB09BE6C65F6}"/>
                </a:ext>
              </a:extLst>
            </p:cNvPr>
            <p:cNvCxnSpPr>
              <a:cxnSpLocks/>
            </p:cNvCxnSpPr>
            <p:nvPr/>
          </p:nvCxnSpPr>
          <p:spPr>
            <a:xfrm flipV="1">
              <a:off x="9419265" y="2079845"/>
              <a:ext cx="2339158" cy="3455582"/>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30742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AD44-3BDD-4AE1-9CF7-14A7CBC2F5DC}"/>
              </a:ext>
            </a:extLst>
          </p:cNvPr>
          <p:cNvSpPr>
            <a:spLocks noGrp="1"/>
          </p:cNvSpPr>
          <p:nvPr>
            <p:ph type="title"/>
          </p:nvPr>
        </p:nvSpPr>
        <p:spPr/>
        <p:txBody>
          <a:bodyPr/>
          <a:lstStyle/>
          <a:p>
            <a:r>
              <a:rPr lang="en-US">
                <a:latin typeface="Calibri Light"/>
                <a:cs typeface="Calibri Light"/>
              </a:rPr>
              <a:t>ML Intuition</a:t>
            </a:r>
          </a:p>
        </p:txBody>
      </p:sp>
      <p:sp>
        <p:nvSpPr>
          <p:cNvPr id="3" name="Text Placeholder 2">
            <a:extLst>
              <a:ext uri="{FF2B5EF4-FFF2-40B4-BE49-F238E27FC236}">
                <a16:creationId xmlns:a16="http://schemas.microsoft.com/office/drawing/2014/main" id="{C0CDB47B-46EC-4683-8800-458EBB893D34}"/>
              </a:ext>
            </a:extLst>
          </p:cNvPr>
          <p:cNvSpPr>
            <a:spLocks noGrp="1"/>
          </p:cNvSpPr>
          <p:nvPr>
            <p:ph type="body" idx="1"/>
          </p:nvPr>
        </p:nvSpPr>
        <p:spPr/>
        <p:txBody>
          <a:bodyPr vert="horz" lIns="91440" tIns="45720" rIns="91440" bIns="45720" rtlCol="0" anchor="t">
            <a:normAutofit/>
          </a:bodyPr>
          <a:lstStyle/>
          <a:p>
            <a:r>
              <a:rPr lang="en-US">
                <a:cs typeface="Calibri"/>
              </a:rPr>
              <a:t>Face Detection</a:t>
            </a:r>
            <a:endParaRPr lang="en-US"/>
          </a:p>
        </p:txBody>
      </p:sp>
      <p:pic>
        <p:nvPicPr>
          <p:cNvPr id="5" name="Picture 15" descr="Shape, rectangle&#10;&#10;Description automatically generated">
            <a:extLst>
              <a:ext uri="{FF2B5EF4-FFF2-40B4-BE49-F238E27FC236}">
                <a16:creationId xmlns:a16="http://schemas.microsoft.com/office/drawing/2014/main" id="{B3EE6F44-B690-44E0-B5D2-6127848A0074}"/>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C6D4308-966E-4749-AD9A-0C5E39B57D57}"/>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495282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a:cs typeface="Calibri Light"/>
              </a:rPr>
              <a:t>ML Intuition</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30" name="TextBox 29">
            <a:extLst>
              <a:ext uri="{FF2B5EF4-FFF2-40B4-BE49-F238E27FC236}">
                <a16:creationId xmlns:a16="http://schemas.microsoft.com/office/drawing/2014/main" id="{1AF14AC3-ADCD-4AD9-B742-E225F0D1FFCC}"/>
              </a:ext>
            </a:extLst>
          </p:cNvPr>
          <p:cNvSpPr txBox="1"/>
          <p:nvPr/>
        </p:nvSpPr>
        <p:spPr>
          <a:xfrm>
            <a:off x="837610" y="1475562"/>
            <a:ext cx="3983664" cy="480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800">
                <a:latin typeface="roboto"/>
                <a:ea typeface="+mj-ea"/>
                <a:cs typeface="Calibri Light"/>
              </a:rPr>
              <a:t>Task: Face Detection</a:t>
            </a:r>
          </a:p>
        </p:txBody>
      </p:sp>
      <p:sp>
        <p:nvSpPr>
          <p:cNvPr id="11" name="TextBox 10">
            <a:extLst>
              <a:ext uri="{FF2B5EF4-FFF2-40B4-BE49-F238E27FC236}">
                <a16:creationId xmlns:a16="http://schemas.microsoft.com/office/drawing/2014/main" id="{C4CBCF2A-890B-44D3-AE3F-A9D2B0F92284}"/>
              </a:ext>
            </a:extLst>
          </p:cNvPr>
          <p:cNvSpPr txBox="1"/>
          <p:nvPr/>
        </p:nvSpPr>
        <p:spPr>
          <a:xfrm>
            <a:off x="3170866" y="2680587"/>
            <a:ext cx="58502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Harder problem: Harder to describe a face than a digit</a:t>
            </a:r>
          </a:p>
        </p:txBody>
      </p:sp>
      <p:pic>
        <p:nvPicPr>
          <p:cNvPr id="4" name="Picture 13" descr="A group of people posing for the camera&#10;&#10;Description automatically generated">
            <a:extLst>
              <a:ext uri="{FF2B5EF4-FFF2-40B4-BE49-F238E27FC236}">
                <a16:creationId xmlns:a16="http://schemas.microsoft.com/office/drawing/2014/main" id="{632FACFF-49D8-4F49-BCD8-6F2CA2A0DA37}"/>
              </a:ext>
            </a:extLst>
          </p:cNvPr>
          <p:cNvPicPr>
            <a:picLocks noChangeAspect="1"/>
          </p:cNvPicPr>
          <p:nvPr/>
        </p:nvPicPr>
        <p:blipFill>
          <a:blip r:embed="rId4"/>
          <a:stretch>
            <a:fillRect/>
          </a:stretch>
        </p:blipFill>
        <p:spPr>
          <a:xfrm>
            <a:off x="4245935" y="174160"/>
            <a:ext cx="5980221" cy="1902241"/>
          </a:xfrm>
          <a:prstGeom prst="rect">
            <a:avLst/>
          </a:prstGeom>
        </p:spPr>
      </p:pic>
      <p:sp>
        <p:nvSpPr>
          <p:cNvPr id="14" name="TextBox 13">
            <a:extLst>
              <a:ext uri="{FF2B5EF4-FFF2-40B4-BE49-F238E27FC236}">
                <a16:creationId xmlns:a16="http://schemas.microsoft.com/office/drawing/2014/main" id="{79C4CDF5-99C6-4AC4-98E8-5D76D5B0EAA3}"/>
              </a:ext>
            </a:extLst>
          </p:cNvPr>
          <p:cNvSpPr txBox="1"/>
          <p:nvPr/>
        </p:nvSpPr>
        <p:spPr>
          <a:xfrm>
            <a:off x="884866" y="2196214"/>
            <a:ext cx="105994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Build a face detector: for every region in image, determine if face is present or not</a:t>
            </a:r>
          </a:p>
        </p:txBody>
      </p:sp>
    </p:spTree>
    <p:extLst>
      <p:ext uri="{BB962C8B-B14F-4D97-AF65-F5344CB8AC3E}">
        <p14:creationId xmlns:p14="http://schemas.microsoft.com/office/powerpoint/2010/main" val="213193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1"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a:cs typeface="Calibri Light"/>
              </a:rPr>
              <a:t>ML Intuition</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30" name="TextBox 29">
            <a:extLst>
              <a:ext uri="{FF2B5EF4-FFF2-40B4-BE49-F238E27FC236}">
                <a16:creationId xmlns:a16="http://schemas.microsoft.com/office/drawing/2014/main" id="{1AF14AC3-ADCD-4AD9-B742-E225F0D1FFCC}"/>
              </a:ext>
            </a:extLst>
          </p:cNvPr>
          <p:cNvSpPr txBox="1"/>
          <p:nvPr/>
        </p:nvSpPr>
        <p:spPr>
          <a:xfrm>
            <a:off x="837610" y="1475562"/>
            <a:ext cx="3983664" cy="480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800">
                <a:latin typeface="roboto"/>
                <a:ea typeface="+mj-ea"/>
                <a:cs typeface="Calibri Light"/>
              </a:rPr>
              <a:t>Task: Face Detection</a:t>
            </a:r>
          </a:p>
        </p:txBody>
      </p:sp>
      <p:sp>
        <p:nvSpPr>
          <p:cNvPr id="11" name="TextBox 10">
            <a:extLst>
              <a:ext uri="{FF2B5EF4-FFF2-40B4-BE49-F238E27FC236}">
                <a16:creationId xmlns:a16="http://schemas.microsoft.com/office/drawing/2014/main" id="{C4CBCF2A-890B-44D3-AE3F-A9D2B0F92284}"/>
              </a:ext>
            </a:extLst>
          </p:cNvPr>
          <p:cNvSpPr txBox="1"/>
          <p:nvPr/>
        </p:nvSpPr>
        <p:spPr>
          <a:xfrm>
            <a:off x="3170866" y="2680587"/>
            <a:ext cx="58502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Harder problem: Harder to describe a face than a digit</a:t>
            </a:r>
          </a:p>
        </p:txBody>
      </p:sp>
      <p:pic>
        <p:nvPicPr>
          <p:cNvPr id="4" name="Picture 13" descr="A group of people posing for the camera&#10;&#10;Description automatically generated">
            <a:extLst>
              <a:ext uri="{FF2B5EF4-FFF2-40B4-BE49-F238E27FC236}">
                <a16:creationId xmlns:a16="http://schemas.microsoft.com/office/drawing/2014/main" id="{632FACFF-49D8-4F49-BCD8-6F2CA2A0DA37}"/>
              </a:ext>
            </a:extLst>
          </p:cNvPr>
          <p:cNvPicPr>
            <a:picLocks noChangeAspect="1"/>
          </p:cNvPicPr>
          <p:nvPr/>
        </p:nvPicPr>
        <p:blipFill>
          <a:blip r:embed="rId4"/>
          <a:stretch>
            <a:fillRect/>
          </a:stretch>
        </p:blipFill>
        <p:spPr>
          <a:xfrm>
            <a:off x="4245935" y="174160"/>
            <a:ext cx="5980221" cy="1902241"/>
          </a:xfrm>
          <a:prstGeom prst="rect">
            <a:avLst/>
          </a:prstGeom>
        </p:spPr>
      </p:pic>
      <p:sp>
        <p:nvSpPr>
          <p:cNvPr id="14" name="TextBox 13">
            <a:extLst>
              <a:ext uri="{FF2B5EF4-FFF2-40B4-BE49-F238E27FC236}">
                <a16:creationId xmlns:a16="http://schemas.microsoft.com/office/drawing/2014/main" id="{79C4CDF5-99C6-4AC4-98E8-5D76D5B0EAA3}"/>
              </a:ext>
            </a:extLst>
          </p:cNvPr>
          <p:cNvSpPr txBox="1"/>
          <p:nvPr/>
        </p:nvSpPr>
        <p:spPr>
          <a:xfrm>
            <a:off x="884866" y="2196214"/>
            <a:ext cx="105994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Build a face detector: for every region in image, determine if face is present or not</a:t>
            </a:r>
          </a:p>
        </p:txBody>
      </p:sp>
      <p:pic>
        <p:nvPicPr>
          <p:cNvPr id="3" name="Picture 5" descr="A picture containing keyboard, computer&#10;&#10;Description automatically generated">
            <a:extLst>
              <a:ext uri="{FF2B5EF4-FFF2-40B4-BE49-F238E27FC236}">
                <a16:creationId xmlns:a16="http://schemas.microsoft.com/office/drawing/2014/main" id="{7A8B2E36-3892-46E1-AF9F-28ED00A87150}"/>
              </a:ext>
            </a:extLst>
          </p:cNvPr>
          <p:cNvPicPr>
            <a:picLocks noChangeAspect="1"/>
          </p:cNvPicPr>
          <p:nvPr/>
        </p:nvPicPr>
        <p:blipFill>
          <a:blip r:embed="rId5"/>
          <a:stretch>
            <a:fillRect/>
          </a:stretch>
        </p:blipFill>
        <p:spPr>
          <a:xfrm>
            <a:off x="7571563" y="2268761"/>
            <a:ext cx="4296734" cy="4057128"/>
          </a:xfrm>
          <a:prstGeom prst="rect">
            <a:avLst/>
          </a:prstGeom>
        </p:spPr>
      </p:pic>
    </p:spTree>
    <p:extLst>
      <p:ext uri="{BB962C8B-B14F-4D97-AF65-F5344CB8AC3E}">
        <p14:creationId xmlns:p14="http://schemas.microsoft.com/office/powerpoint/2010/main" val="139520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AD44-3BDD-4AE1-9CF7-14A7CBC2F5DC}"/>
              </a:ext>
            </a:extLst>
          </p:cNvPr>
          <p:cNvSpPr>
            <a:spLocks noGrp="1"/>
          </p:cNvSpPr>
          <p:nvPr>
            <p:ph type="title"/>
          </p:nvPr>
        </p:nvSpPr>
        <p:spPr/>
        <p:txBody>
          <a:bodyPr/>
          <a:lstStyle/>
          <a:p>
            <a:r>
              <a:rPr lang="en-US">
                <a:latin typeface="Calibri Light"/>
                <a:cs typeface="Calibri Light"/>
              </a:rPr>
              <a:t>ML Intuition</a:t>
            </a:r>
          </a:p>
        </p:txBody>
      </p:sp>
      <p:sp>
        <p:nvSpPr>
          <p:cNvPr id="3" name="Text Placeholder 2">
            <a:extLst>
              <a:ext uri="{FF2B5EF4-FFF2-40B4-BE49-F238E27FC236}">
                <a16:creationId xmlns:a16="http://schemas.microsoft.com/office/drawing/2014/main" id="{C0CDB47B-46EC-4683-8800-458EBB893D34}"/>
              </a:ext>
            </a:extLst>
          </p:cNvPr>
          <p:cNvSpPr>
            <a:spLocks noGrp="1"/>
          </p:cNvSpPr>
          <p:nvPr>
            <p:ph type="body" idx="1"/>
          </p:nvPr>
        </p:nvSpPr>
        <p:spPr/>
        <p:txBody>
          <a:bodyPr vert="horz" lIns="91440" tIns="45720" rIns="91440" bIns="45720" rtlCol="0" anchor="t">
            <a:normAutofit/>
          </a:bodyPr>
          <a:lstStyle/>
          <a:p>
            <a:r>
              <a:rPr lang="en-US">
                <a:cs typeface="Calibri"/>
              </a:rPr>
              <a:t>Spam Detection</a:t>
            </a:r>
            <a:endParaRPr lang="en-US"/>
          </a:p>
        </p:txBody>
      </p:sp>
      <p:pic>
        <p:nvPicPr>
          <p:cNvPr id="5" name="Picture 15" descr="Shape, rectangle&#10;&#10;Description automatically generated">
            <a:extLst>
              <a:ext uri="{FF2B5EF4-FFF2-40B4-BE49-F238E27FC236}">
                <a16:creationId xmlns:a16="http://schemas.microsoft.com/office/drawing/2014/main" id="{B3EE6F44-B690-44E0-B5D2-6127848A0074}"/>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C6D4308-966E-4749-AD9A-0C5E39B57D57}"/>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62918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a:cs typeface="Calibri Light"/>
              </a:rPr>
              <a:t>ML Intuition</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30" name="TextBox 29">
            <a:extLst>
              <a:ext uri="{FF2B5EF4-FFF2-40B4-BE49-F238E27FC236}">
                <a16:creationId xmlns:a16="http://schemas.microsoft.com/office/drawing/2014/main" id="{1AF14AC3-ADCD-4AD9-B742-E225F0D1FFCC}"/>
              </a:ext>
            </a:extLst>
          </p:cNvPr>
          <p:cNvSpPr txBox="1"/>
          <p:nvPr/>
        </p:nvSpPr>
        <p:spPr>
          <a:xfrm>
            <a:off x="837610" y="1475562"/>
            <a:ext cx="3983664" cy="480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800">
                <a:latin typeface="roboto"/>
                <a:ea typeface="+mj-ea"/>
                <a:cs typeface="Calibri Light"/>
              </a:rPr>
              <a:t>Task: Spam Detection</a:t>
            </a:r>
          </a:p>
        </p:txBody>
      </p:sp>
      <p:sp>
        <p:nvSpPr>
          <p:cNvPr id="11" name="TextBox 10">
            <a:extLst>
              <a:ext uri="{FF2B5EF4-FFF2-40B4-BE49-F238E27FC236}">
                <a16:creationId xmlns:a16="http://schemas.microsoft.com/office/drawing/2014/main" id="{C4CBCF2A-890B-44D3-AE3F-A9D2B0F92284}"/>
              </a:ext>
            </a:extLst>
          </p:cNvPr>
          <p:cNvSpPr txBox="1"/>
          <p:nvPr/>
        </p:nvSpPr>
        <p:spPr>
          <a:xfrm>
            <a:off x="3170866" y="2680587"/>
            <a:ext cx="58502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Harder problem: Harder to describe a text</a:t>
            </a:r>
          </a:p>
        </p:txBody>
      </p:sp>
      <p:sp>
        <p:nvSpPr>
          <p:cNvPr id="14" name="TextBox 13">
            <a:extLst>
              <a:ext uri="{FF2B5EF4-FFF2-40B4-BE49-F238E27FC236}">
                <a16:creationId xmlns:a16="http://schemas.microsoft.com/office/drawing/2014/main" id="{79C4CDF5-99C6-4AC4-98E8-5D76D5B0EAA3}"/>
              </a:ext>
            </a:extLst>
          </p:cNvPr>
          <p:cNvSpPr txBox="1"/>
          <p:nvPr/>
        </p:nvSpPr>
        <p:spPr>
          <a:xfrm>
            <a:off x="884866" y="2196214"/>
            <a:ext cx="105994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Build a spam detector: for every email, determine if spam or not</a:t>
            </a:r>
          </a:p>
        </p:txBody>
      </p:sp>
      <p:sp>
        <p:nvSpPr>
          <p:cNvPr id="6" name="TextBox 5">
            <a:extLst>
              <a:ext uri="{FF2B5EF4-FFF2-40B4-BE49-F238E27FC236}">
                <a16:creationId xmlns:a16="http://schemas.microsoft.com/office/drawing/2014/main" id="{E666977B-010E-431B-8C22-D3FB72369593}"/>
              </a:ext>
            </a:extLst>
          </p:cNvPr>
          <p:cNvSpPr txBox="1"/>
          <p:nvPr/>
        </p:nvSpPr>
        <p:spPr>
          <a:xfrm>
            <a:off x="1026633" y="3200400"/>
            <a:ext cx="644096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t>Representing Text</a:t>
            </a:r>
          </a:p>
          <a:p>
            <a:r>
              <a:rPr lang="en-US"/>
              <a:t>Common model:  bag of words</a:t>
            </a:r>
          </a:p>
          <a:p>
            <a:r>
              <a:rPr lang="en-US"/>
              <a:t>Enumerate all words, </a:t>
            </a:r>
          </a:p>
          <a:p>
            <a:r>
              <a:rPr lang="en-US"/>
              <a:t>Represent email via word count  num instances of word </a:t>
            </a:r>
          </a:p>
          <a:p>
            <a:r>
              <a:rPr lang="en-US" u="sng"/>
              <a:t>Challenges</a:t>
            </a:r>
            <a:r>
              <a:rPr lang="en-US" dirty="0"/>
              <a:t>  </a:t>
            </a:r>
            <a:endParaRPr lang="en-US" dirty="0">
              <a:cs typeface="Calibri"/>
            </a:endParaRPr>
          </a:p>
          <a:p>
            <a:r>
              <a:rPr lang="en-US"/>
              <a:t>Very high-dimensional vector</a:t>
            </a:r>
          </a:p>
          <a:p>
            <a:r>
              <a:rPr lang="en-US"/>
              <a:t>System must continue to adapt (keep up with spammers)</a:t>
            </a:r>
          </a:p>
        </p:txBody>
      </p:sp>
    </p:spTree>
    <p:extLst>
      <p:ext uri="{BB962C8B-B14F-4D97-AF65-F5344CB8AC3E}">
        <p14:creationId xmlns:p14="http://schemas.microsoft.com/office/powerpoint/2010/main" val="37291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1" grpId="0"/>
      <p:bldP spid="1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AD44-3BDD-4AE1-9CF7-14A7CBC2F5DC}"/>
              </a:ext>
            </a:extLst>
          </p:cNvPr>
          <p:cNvSpPr>
            <a:spLocks noGrp="1"/>
          </p:cNvSpPr>
          <p:nvPr>
            <p:ph type="title"/>
          </p:nvPr>
        </p:nvSpPr>
        <p:spPr/>
        <p:txBody>
          <a:bodyPr/>
          <a:lstStyle/>
          <a:p>
            <a:r>
              <a:rPr lang="en-US">
                <a:latin typeface="Calibri Light"/>
                <a:cs typeface="Calibri Light"/>
              </a:rPr>
              <a:t>ML Applications</a:t>
            </a:r>
          </a:p>
        </p:txBody>
      </p:sp>
      <p:sp>
        <p:nvSpPr>
          <p:cNvPr id="3" name="Text Placeholder 2">
            <a:extLst>
              <a:ext uri="{FF2B5EF4-FFF2-40B4-BE49-F238E27FC236}">
                <a16:creationId xmlns:a16="http://schemas.microsoft.com/office/drawing/2014/main" id="{C0CDB47B-46EC-4683-8800-458EBB893D34}"/>
              </a:ext>
            </a:extLst>
          </p:cNvPr>
          <p:cNvSpPr>
            <a:spLocks noGrp="1"/>
          </p:cNvSpPr>
          <p:nvPr>
            <p:ph type="body" idx="1"/>
          </p:nvPr>
        </p:nvSpPr>
        <p:spPr/>
        <p:txBody>
          <a:bodyPr vert="horz" lIns="91440" tIns="45720" rIns="91440" bIns="45720" rtlCol="0" anchor="t">
            <a:normAutofit/>
          </a:bodyPr>
          <a:lstStyle/>
          <a:p>
            <a:endParaRPr lang="en-US" dirty="0">
              <a:cs typeface="Calibri"/>
            </a:endParaRPr>
          </a:p>
        </p:txBody>
      </p:sp>
      <p:pic>
        <p:nvPicPr>
          <p:cNvPr id="5" name="Picture 15" descr="Shape, rectangle&#10;&#10;Description automatically generated">
            <a:extLst>
              <a:ext uri="{FF2B5EF4-FFF2-40B4-BE49-F238E27FC236}">
                <a16:creationId xmlns:a16="http://schemas.microsoft.com/office/drawing/2014/main" id="{B3EE6F44-B690-44E0-B5D2-6127848A0074}"/>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C6D4308-966E-4749-AD9A-0C5E39B57D57}"/>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1436067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AD44-3BDD-4AE1-9CF7-14A7CBC2F5DC}"/>
              </a:ext>
            </a:extLst>
          </p:cNvPr>
          <p:cNvSpPr>
            <a:spLocks noGrp="1"/>
          </p:cNvSpPr>
          <p:nvPr>
            <p:ph type="title"/>
          </p:nvPr>
        </p:nvSpPr>
        <p:spPr/>
        <p:txBody>
          <a:bodyPr/>
          <a:lstStyle/>
          <a:p>
            <a:r>
              <a:rPr lang="en-US">
                <a:latin typeface="Calibri Light"/>
                <a:cs typeface="Calibri Light"/>
              </a:rPr>
              <a:t>ML Problems Identification</a:t>
            </a:r>
          </a:p>
        </p:txBody>
      </p:sp>
      <p:sp>
        <p:nvSpPr>
          <p:cNvPr id="3" name="Text Placeholder 2">
            <a:extLst>
              <a:ext uri="{FF2B5EF4-FFF2-40B4-BE49-F238E27FC236}">
                <a16:creationId xmlns:a16="http://schemas.microsoft.com/office/drawing/2014/main" id="{C0CDB47B-46EC-4683-8800-458EBB893D34}"/>
              </a:ext>
            </a:extLst>
          </p:cNvPr>
          <p:cNvSpPr>
            <a:spLocks noGrp="1"/>
          </p:cNvSpPr>
          <p:nvPr>
            <p:ph type="body" idx="1"/>
          </p:nvPr>
        </p:nvSpPr>
        <p:spPr/>
        <p:txBody>
          <a:bodyPr vert="horz" lIns="91440" tIns="45720" rIns="91440" bIns="45720" rtlCol="0" anchor="t">
            <a:normAutofit/>
          </a:bodyPr>
          <a:lstStyle/>
          <a:p>
            <a:r>
              <a:rPr lang="en-US">
                <a:cs typeface="Calibri"/>
              </a:rPr>
              <a:t>Task 3</a:t>
            </a:r>
            <a:endParaRPr lang="en-US" dirty="0">
              <a:cs typeface="Calibri"/>
            </a:endParaRPr>
          </a:p>
        </p:txBody>
      </p:sp>
      <p:pic>
        <p:nvPicPr>
          <p:cNvPr id="5" name="Picture 15" descr="Shape, rectangle&#10;&#10;Description automatically generated">
            <a:extLst>
              <a:ext uri="{FF2B5EF4-FFF2-40B4-BE49-F238E27FC236}">
                <a16:creationId xmlns:a16="http://schemas.microsoft.com/office/drawing/2014/main" id="{B3EE6F44-B690-44E0-B5D2-6127848A0074}"/>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C6D4308-966E-4749-AD9A-0C5E39B57D57}"/>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4068779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a:cs typeface="Calibri Light"/>
              </a:rPr>
              <a:t>ML Problems Identification</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TextBox 3">
            <a:extLst>
              <a:ext uri="{FF2B5EF4-FFF2-40B4-BE49-F238E27FC236}">
                <a16:creationId xmlns:a16="http://schemas.microsoft.com/office/drawing/2014/main" id="{F5610824-E91C-4F4E-97CD-181A6B9247D8}"/>
              </a:ext>
            </a:extLst>
          </p:cNvPr>
          <p:cNvSpPr txBox="1"/>
          <p:nvPr/>
        </p:nvSpPr>
        <p:spPr>
          <a:xfrm>
            <a:off x="837610" y="1475562"/>
            <a:ext cx="9941118" cy="43519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800" dirty="0">
                <a:latin typeface="roboto"/>
                <a:ea typeface="+mj-ea"/>
                <a:cs typeface="Calibri Light"/>
              </a:rPr>
              <a:t>Task3: List a set of problems that could be solved by ML in </a:t>
            </a:r>
            <a:r>
              <a:rPr lang="en-US" sz="2800">
                <a:latin typeface="roboto"/>
                <a:ea typeface="+mj-ea"/>
                <a:cs typeface="Calibri Light"/>
              </a:rPr>
              <a:t>the following domains. Also specify their level of difficulty in solving.</a:t>
            </a:r>
          </a:p>
          <a:p>
            <a:pPr marL="914400" lvl="1" indent="-457200">
              <a:lnSpc>
                <a:spcPct val="90000"/>
              </a:lnSpc>
              <a:spcBef>
                <a:spcPts val="1000"/>
              </a:spcBef>
              <a:buFont typeface="Arial"/>
              <a:buChar char="•"/>
            </a:pPr>
            <a:r>
              <a:rPr lang="en-US" sz="2800">
                <a:latin typeface="roboto"/>
                <a:ea typeface="+mj-ea"/>
                <a:cs typeface="Calibri Light"/>
              </a:rPr>
              <a:t>Healthcare</a:t>
            </a:r>
            <a:endParaRPr lang="en-US" sz="2800" dirty="0">
              <a:latin typeface="roboto"/>
              <a:ea typeface="+mj-ea"/>
              <a:cs typeface="Calibri Light"/>
            </a:endParaRPr>
          </a:p>
          <a:p>
            <a:pPr marL="914400" lvl="1" indent="-457200">
              <a:lnSpc>
                <a:spcPct val="90000"/>
              </a:lnSpc>
              <a:spcBef>
                <a:spcPts val="1000"/>
              </a:spcBef>
              <a:buFont typeface="Arial"/>
              <a:buChar char="•"/>
            </a:pPr>
            <a:r>
              <a:rPr lang="en-US" sz="2800">
                <a:latin typeface="roboto"/>
                <a:ea typeface="+mj-ea"/>
                <a:cs typeface="Calibri Light"/>
              </a:rPr>
              <a:t>Education</a:t>
            </a:r>
          </a:p>
          <a:p>
            <a:pPr marL="914400" lvl="1" indent="-457200">
              <a:lnSpc>
                <a:spcPct val="90000"/>
              </a:lnSpc>
              <a:spcBef>
                <a:spcPts val="1000"/>
              </a:spcBef>
              <a:buFont typeface="Arial"/>
              <a:buChar char="•"/>
            </a:pPr>
            <a:r>
              <a:rPr lang="en-US" sz="2800">
                <a:latin typeface="roboto"/>
                <a:ea typeface="+mj-ea"/>
                <a:cs typeface="Calibri Light"/>
              </a:rPr>
              <a:t>Banking</a:t>
            </a:r>
            <a:endParaRPr lang="en-US" sz="2800" dirty="0">
              <a:latin typeface="roboto"/>
              <a:ea typeface="+mj-ea"/>
              <a:cs typeface="Calibri Light"/>
            </a:endParaRPr>
          </a:p>
          <a:p>
            <a:pPr marL="914400" lvl="1" indent="-457200">
              <a:lnSpc>
                <a:spcPct val="90000"/>
              </a:lnSpc>
              <a:spcBef>
                <a:spcPts val="1000"/>
              </a:spcBef>
              <a:buFont typeface="Arial"/>
              <a:buChar char="•"/>
            </a:pPr>
            <a:r>
              <a:rPr lang="en-US" sz="2800">
                <a:latin typeface="roboto"/>
                <a:ea typeface="+mj-ea"/>
                <a:cs typeface="Calibri Light"/>
              </a:rPr>
              <a:t>E-Commerce</a:t>
            </a:r>
          </a:p>
          <a:p>
            <a:pPr marL="914400" lvl="1" indent="-457200">
              <a:lnSpc>
                <a:spcPct val="90000"/>
              </a:lnSpc>
              <a:spcBef>
                <a:spcPts val="1000"/>
              </a:spcBef>
              <a:buFont typeface="Arial"/>
              <a:buChar char="•"/>
            </a:pPr>
            <a:r>
              <a:rPr lang="en-US" sz="2800">
                <a:latin typeface="roboto"/>
                <a:ea typeface="+mj-ea"/>
                <a:cs typeface="Calibri Light"/>
              </a:rPr>
              <a:t>Gaming</a:t>
            </a:r>
            <a:endParaRPr lang="en-US" sz="2800" dirty="0">
              <a:latin typeface="roboto"/>
              <a:ea typeface="+mj-ea"/>
              <a:cs typeface="Calibri Light"/>
            </a:endParaRPr>
          </a:p>
          <a:p>
            <a:pPr marL="914400" lvl="1" indent="-457200">
              <a:lnSpc>
                <a:spcPct val="90000"/>
              </a:lnSpc>
              <a:spcBef>
                <a:spcPts val="1000"/>
              </a:spcBef>
              <a:buFont typeface="Arial"/>
              <a:buChar char="•"/>
            </a:pPr>
            <a:r>
              <a:rPr lang="en-US" sz="2800">
                <a:latin typeface="roboto"/>
                <a:ea typeface="+mj-ea"/>
                <a:cs typeface="Calibri Light"/>
              </a:rPr>
              <a:t>Any other problems around you</a:t>
            </a:r>
            <a:endParaRPr lang="en-US" sz="2800" dirty="0">
              <a:latin typeface="roboto"/>
              <a:ea typeface="+mj-ea"/>
              <a:cs typeface="Calibri Light"/>
            </a:endParaRPr>
          </a:p>
        </p:txBody>
      </p:sp>
    </p:spTree>
    <p:extLst>
      <p:ext uri="{BB962C8B-B14F-4D97-AF65-F5344CB8AC3E}">
        <p14:creationId xmlns:p14="http://schemas.microsoft.com/office/powerpoint/2010/main" val="4236753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5" descr="Shape, rectangle&#10;&#10;Description automatically generated">
            <a:extLst>
              <a:ext uri="{FF2B5EF4-FFF2-40B4-BE49-F238E27FC236}">
                <a16:creationId xmlns:a16="http://schemas.microsoft.com/office/drawing/2014/main" id="{9848D248-4F95-4AEB-A8A3-E841AC7F1049}"/>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D4C369ED-1D40-41D3-AA7A-10B26DF42247}"/>
              </a:ext>
            </a:extLst>
          </p:cNvPr>
          <p:cNvPicPr>
            <a:picLocks noChangeAspect="1"/>
          </p:cNvPicPr>
          <p:nvPr/>
        </p:nvPicPr>
        <p:blipFill>
          <a:blip r:embed="rId3"/>
          <a:stretch>
            <a:fillRect/>
          </a:stretch>
        </p:blipFill>
        <p:spPr>
          <a:xfrm>
            <a:off x="10226040" y="-2293"/>
            <a:ext cx="1965960" cy="583707"/>
          </a:xfrm>
          <a:prstGeom prst="rect">
            <a:avLst/>
          </a:prstGeom>
        </p:spPr>
      </p:pic>
      <p:sp>
        <p:nvSpPr>
          <p:cNvPr id="9" name="Title 1">
            <a:extLst>
              <a:ext uri="{FF2B5EF4-FFF2-40B4-BE49-F238E27FC236}">
                <a16:creationId xmlns:a16="http://schemas.microsoft.com/office/drawing/2014/main" id="{B3E4D70A-0194-4118-808D-3AE000E06533}"/>
              </a:ext>
            </a:extLst>
          </p:cNvPr>
          <p:cNvSpPr txBox="1">
            <a:spLocks/>
          </p:cNvSpPr>
          <p:nvPr/>
        </p:nvSpPr>
        <p:spPr>
          <a:xfrm>
            <a:off x="1676400" y="1274763"/>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atin typeface="roboto"/>
                <a:cs typeface="Calibri Light"/>
              </a:rPr>
              <a:t>Module 03</a:t>
            </a:r>
            <a:br>
              <a:rPr lang="en-US" dirty="0">
                <a:latin typeface="roboto"/>
                <a:cs typeface="Calibri Light"/>
              </a:rPr>
            </a:br>
            <a:r>
              <a:rPr lang="en-US">
                <a:latin typeface="roboto"/>
                <a:cs typeface="Calibri Light"/>
              </a:rPr>
              <a:t>Machine Learning</a:t>
            </a:r>
            <a:endParaRPr lang="en-US">
              <a:latin typeface="roboto"/>
            </a:endParaRPr>
          </a:p>
        </p:txBody>
      </p:sp>
      <p:sp>
        <p:nvSpPr>
          <p:cNvPr id="11" name="Subtitle 2">
            <a:extLst>
              <a:ext uri="{FF2B5EF4-FFF2-40B4-BE49-F238E27FC236}">
                <a16:creationId xmlns:a16="http://schemas.microsoft.com/office/drawing/2014/main" id="{C788A730-016B-491D-8966-20FA0BD8D9C6}"/>
              </a:ext>
            </a:extLst>
          </p:cNvPr>
          <p:cNvSpPr>
            <a:spLocks noGrp="1"/>
          </p:cNvSpPr>
          <p:nvPr>
            <p:ph type="subTitle" idx="1"/>
          </p:nvPr>
        </p:nvSpPr>
        <p:spPr>
          <a:xfrm>
            <a:off x="1524000" y="3602038"/>
            <a:ext cx="9144000" cy="1655762"/>
          </a:xfrm>
        </p:spPr>
        <p:txBody>
          <a:bodyPr vert="horz" lIns="91440" tIns="45720" rIns="91440" bIns="45720" rtlCol="0" anchor="t">
            <a:normAutofit/>
          </a:bodyPr>
          <a:lstStyle/>
          <a:p>
            <a:r>
              <a:rPr lang="en-US" dirty="0" err="1">
                <a:latin typeface="roboto"/>
              </a:rPr>
              <a:t>Vejey</a:t>
            </a:r>
            <a:r>
              <a:rPr lang="en-US" dirty="0">
                <a:latin typeface="roboto"/>
              </a:rPr>
              <a:t> </a:t>
            </a:r>
            <a:r>
              <a:rPr lang="en-US" dirty="0" err="1">
                <a:latin typeface="roboto"/>
              </a:rPr>
              <a:t>Gandyer</a:t>
            </a:r>
            <a:endParaRPr lang="en-US" dirty="0" err="1"/>
          </a:p>
        </p:txBody>
      </p:sp>
    </p:spTree>
    <p:extLst>
      <p:ext uri="{BB962C8B-B14F-4D97-AF65-F5344CB8AC3E}">
        <p14:creationId xmlns:p14="http://schemas.microsoft.com/office/powerpoint/2010/main" val="1261834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AD44-3BDD-4AE1-9CF7-14A7CBC2F5DC}"/>
              </a:ext>
            </a:extLst>
          </p:cNvPr>
          <p:cNvSpPr>
            <a:spLocks noGrp="1"/>
          </p:cNvSpPr>
          <p:nvPr>
            <p:ph type="title"/>
          </p:nvPr>
        </p:nvSpPr>
        <p:spPr/>
        <p:txBody>
          <a:bodyPr/>
          <a:lstStyle/>
          <a:p>
            <a:r>
              <a:rPr lang="en-US">
                <a:latin typeface="Calibri Light"/>
                <a:cs typeface="Calibri Light"/>
              </a:rPr>
              <a:t>Types of Machine Learning</a:t>
            </a:r>
          </a:p>
        </p:txBody>
      </p:sp>
      <p:sp>
        <p:nvSpPr>
          <p:cNvPr id="3" name="Text Placeholder 2">
            <a:extLst>
              <a:ext uri="{FF2B5EF4-FFF2-40B4-BE49-F238E27FC236}">
                <a16:creationId xmlns:a16="http://schemas.microsoft.com/office/drawing/2014/main" id="{C0CDB47B-46EC-4683-8800-458EBB893D34}"/>
              </a:ext>
            </a:extLst>
          </p:cNvPr>
          <p:cNvSpPr>
            <a:spLocks noGrp="1"/>
          </p:cNvSpPr>
          <p:nvPr>
            <p:ph type="body" idx="1"/>
          </p:nvPr>
        </p:nvSpPr>
        <p:spPr/>
        <p:txBody>
          <a:bodyPr/>
          <a:lstStyle/>
          <a:p>
            <a:endParaRPr lang="en-US"/>
          </a:p>
        </p:txBody>
      </p:sp>
      <p:pic>
        <p:nvPicPr>
          <p:cNvPr id="5" name="Picture 15" descr="Shape, rectangle&#10;&#10;Description automatically generated">
            <a:extLst>
              <a:ext uri="{FF2B5EF4-FFF2-40B4-BE49-F238E27FC236}">
                <a16:creationId xmlns:a16="http://schemas.microsoft.com/office/drawing/2014/main" id="{B3EE6F44-B690-44E0-B5D2-6127848A0074}"/>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C6D4308-966E-4749-AD9A-0C5E39B57D57}"/>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2923679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a:cs typeface="Calibri Light"/>
              </a:rPr>
              <a:t>Classification</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Chart, scatter chart&#10;&#10;Description automatically generated">
            <a:extLst>
              <a:ext uri="{FF2B5EF4-FFF2-40B4-BE49-F238E27FC236}">
                <a16:creationId xmlns:a16="http://schemas.microsoft.com/office/drawing/2014/main" id="{383393C2-FD4A-4FEF-BF45-5BDE6F6A5AF7}"/>
              </a:ext>
            </a:extLst>
          </p:cNvPr>
          <p:cNvPicPr>
            <a:picLocks noChangeAspect="1"/>
          </p:cNvPicPr>
          <p:nvPr/>
        </p:nvPicPr>
        <p:blipFill>
          <a:blip r:embed="rId4"/>
          <a:stretch>
            <a:fillRect/>
          </a:stretch>
        </p:blipFill>
        <p:spPr>
          <a:xfrm>
            <a:off x="7909389" y="1506747"/>
            <a:ext cx="3924728" cy="3741764"/>
          </a:xfrm>
          <a:prstGeom prst="rect">
            <a:avLst/>
          </a:prstGeom>
        </p:spPr>
      </p:pic>
      <p:sp>
        <p:nvSpPr>
          <p:cNvPr id="6" name="TextBox 5">
            <a:extLst>
              <a:ext uri="{FF2B5EF4-FFF2-40B4-BE49-F238E27FC236}">
                <a16:creationId xmlns:a16="http://schemas.microsoft.com/office/drawing/2014/main" id="{86013940-9042-4618-9761-D691F38FC69F}"/>
              </a:ext>
            </a:extLst>
          </p:cNvPr>
          <p:cNvSpPr txBox="1"/>
          <p:nvPr/>
        </p:nvSpPr>
        <p:spPr>
          <a:xfrm>
            <a:off x="871591" y="1453794"/>
            <a:ext cx="7041221"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a:latin typeface="roboto"/>
                <a:ea typeface="+mj-ea"/>
                <a:cs typeface="Calibri Light"/>
              </a:rPr>
              <a:t>Supervised learning</a:t>
            </a:r>
          </a:p>
          <a:p>
            <a:r>
              <a:rPr lang="en-US" sz="2400">
                <a:latin typeface="roboto"/>
                <a:ea typeface="+mj-ea"/>
                <a:cs typeface="Calibri Light"/>
              </a:rPr>
              <a:t>Learn mapping from features x to target y</a:t>
            </a:r>
          </a:p>
          <a:p>
            <a:r>
              <a:rPr lang="en-US" sz="2400" u="sng">
                <a:latin typeface="roboto"/>
                <a:ea typeface="+mj-ea"/>
                <a:cs typeface="Calibri Light"/>
              </a:rPr>
              <a:t>Classification</a:t>
            </a:r>
            <a:r>
              <a:rPr lang="en-US" sz="2400">
                <a:latin typeface="roboto"/>
                <a:ea typeface="+mj-ea"/>
                <a:cs typeface="Calibri Light"/>
              </a:rPr>
              <a:t>:</a:t>
            </a:r>
          </a:p>
          <a:p>
            <a:r>
              <a:rPr lang="en-US" sz="2400">
                <a:latin typeface="roboto"/>
                <a:ea typeface="+mj-ea"/>
                <a:cs typeface="Calibri Light"/>
              </a:rPr>
              <a:t>Target is discrete.  One of a finite number of values</a:t>
            </a:r>
          </a:p>
          <a:p>
            <a:r>
              <a:rPr lang="en-US" sz="2400">
                <a:latin typeface="roboto"/>
                <a:ea typeface="+mj-ea"/>
                <a:cs typeface="Calibri Light"/>
              </a:rPr>
              <a:t>Example:  Credit assessment</a:t>
            </a:r>
          </a:p>
          <a:p>
            <a:r>
              <a:rPr lang="en-US" sz="2400">
                <a:latin typeface="roboto"/>
                <a:ea typeface="+mj-ea"/>
                <a:cs typeface="Calibri Light"/>
              </a:rPr>
              <a:t>Target:  customer is high-risk or low-risk</a:t>
            </a:r>
          </a:p>
          <a:p>
            <a:r>
              <a:rPr lang="en-US" sz="2400">
                <a:latin typeface="roboto"/>
                <a:ea typeface="+mj-ea"/>
                <a:cs typeface="Calibri Light"/>
              </a:rPr>
              <a:t>Features:  income &amp; saving </a:t>
            </a:r>
          </a:p>
          <a:p>
            <a:r>
              <a:rPr lang="en-US" sz="2400">
                <a:latin typeface="roboto"/>
                <a:ea typeface="+mj-ea"/>
                <a:cs typeface="Calibri Light"/>
              </a:rPr>
              <a:t>Learn a function from features to target</a:t>
            </a:r>
          </a:p>
          <a:p>
            <a:pPr marL="342900" indent="-342900">
              <a:buFont typeface="Arial"/>
              <a:buChar char="•"/>
            </a:pPr>
            <a:r>
              <a:rPr lang="en-US" sz="2400">
                <a:latin typeface="roboto"/>
                <a:ea typeface="+mj-ea"/>
                <a:cs typeface="Calibri Light"/>
              </a:rPr>
              <a:t>Use past training data</a:t>
            </a:r>
          </a:p>
          <a:p>
            <a:pPr marL="342900" indent="-342900">
              <a:buFont typeface="Arial"/>
              <a:buChar char="•"/>
            </a:pPr>
            <a:r>
              <a:rPr lang="en-US" sz="2400">
                <a:latin typeface="roboto"/>
                <a:ea typeface="+mj-ea"/>
                <a:cs typeface="Calibri Light"/>
              </a:rPr>
              <a:t>Need to get this data</a:t>
            </a:r>
          </a:p>
          <a:p>
            <a:r>
              <a:rPr lang="en-US" sz="2400">
                <a:latin typeface="roboto"/>
                <a:ea typeface="+mj-ea"/>
                <a:cs typeface="Calibri Light"/>
              </a:rPr>
              <a:t>The function on the right is an example of a decision tree.</a:t>
            </a:r>
          </a:p>
        </p:txBody>
      </p:sp>
    </p:spTree>
    <p:extLst>
      <p:ext uri="{BB962C8B-B14F-4D97-AF65-F5344CB8AC3E}">
        <p14:creationId xmlns:p14="http://schemas.microsoft.com/office/powerpoint/2010/main" val="2011522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a:cs typeface="Calibri Light"/>
              </a:rPr>
              <a:t>Regression</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6" name="TextBox 5">
            <a:extLst>
              <a:ext uri="{FF2B5EF4-FFF2-40B4-BE49-F238E27FC236}">
                <a16:creationId xmlns:a16="http://schemas.microsoft.com/office/drawing/2014/main" id="{86013940-9042-4618-9761-D691F38FC69F}"/>
              </a:ext>
            </a:extLst>
          </p:cNvPr>
          <p:cNvSpPr txBox="1"/>
          <p:nvPr/>
        </p:nvSpPr>
        <p:spPr>
          <a:xfrm>
            <a:off x="871591" y="1453794"/>
            <a:ext cx="704122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roboto"/>
                <a:ea typeface="+mj-ea"/>
                <a:cs typeface="Calibri Light"/>
              </a:rPr>
              <a:t>Also supervised learning</a:t>
            </a:r>
          </a:p>
          <a:p>
            <a:r>
              <a:rPr lang="en-US" sz="2800">
                <a:latin typeface="roboto"/>
                <a:ea typeface="+mj-ea"/>
                <a:cs typeface="Calibri Light"/>
              </a:rPr>
              <a:t>Predicting a continuous-valued target</a:t>
            </a:r>
          </a:p>
          <a:p>
            <a:r>
              <a:rPr lang="en-US" sz="2800">
                <a:latin typeface="roboto"/>
                <a:ea typeface="+mj-ea"/>
                <a:cs typeface="Calibri Light"/>
              </a:rPr>
              <a:t>Example:</a:t>
            </a:r>
          </a:p>
          <a:p>
            <a:r>
              <a:rPr lang="en-US" sz="2800">
                <a:latin typeface="roboto"/>
                <a:ea typeface="+mj-ea"/>
                <a:cs typeface="Calibri Light"/>
              </a:rPr>
              <a:t>Predict y=happiness score (e.g. from surveys)</a:t>
            </a:r>
          </a:p>
          <a:p>
            <a:r>
              <a:rPr lang="en-US" sz="2800">
                <a:latin typeface="roboto"/>
                <a:ea typeface="+mj-ea"/>
                <a:cs typeface="Calibri Light"/>
              </a:rPr>
              <a:t>From  x=income, country, age, …</a:t>
            </a:r>
          </a:p>
          <a:p>
            <a:r>
              <a:rPr lang="en-US" sz="2800">
                <a:latin typeface="roboto"/>
                <a:ea typeface="+mj-ea"/>
                <a:cs typeface="Calibri Light"/>
              </a:rPr>
              <a:t>Can use multiple predictors</a:t>
            </a:r>
          </a:p>
          <a:p>
            <a:r>
              <a:rPr lang="en-US" sz="2800">
                <a:latin typeface="roboto"/>
                <a:ea typeface="+mj-ea"/>
                <a:cs typeface="Calibri Light"/>
              </a:rPr>
              <a:t>Assume some form of the mapping</a:t>
            </a:r>
          </a:p>
          <a:p>
            <a:r>
              <a:rPr lang="en-US" sz="2800">
                <a:latin typeface="roboto"/>
                <a:ea typeface="+mj-ea"/>
                <a:cs typeface="Calibri Light"/>
              </a:rPr>
              <a:t>Find parameters  from data</a:t>
            </a:r>
          </a:p>
        </p:txBody>
      </p:sp>
      <p:pic>
        <p:nvPicPr>
          <p:cNvPr id="3" name="Picture 7" descr="Chart, scatter chart&#10;&#10;Description automatically generated">
            <a:extLst>
              <a:ext uri="{FF2B5EF4-FFF2-40B4-BE49-F238E27FC236}">
                <a16:creationId xmlns:a16="http://schemas.microsoft.com/office/drawing/2014/main" id="{200E1063-0A9C-496D-86EC-3565E25BA3AF}"/>
              </a:ext>
            </a:extLst>
          </p:cNvPr>
          <p:cNvPicPr>
            <a:picLocks noChangeAspect="1"/>
          </p:cNvPicPr>
          <p:nvPr/>
        </p:nvPicPr>
        <p:blipFill>
          <a:blip r:embed="rId4"/>
          <a:stretch>
            <a:fillRect/>
          </a:stretch>
        </p:blipFill>
        <p:spPr>
          <a:xfrm>
            <a:off x="7532670" y="1374244"/>
            <a:ext cx="4232952" cy="3826972"/>
          </a:xfrm>
          <a:prstGeom prst="rect">
            <a:avLst/>
          </a:prstGeom>
        </p:spPr>
      </p:pic>
    </p:spTree>
    <p:extLst>
      <p:ext uri="{BB962C8B-B14F-4D97-AF65-F5344CB8AC3E}">
        <p14:creationId xmlns:p14="http://schemas.microsoft.com/office/powerpoint/2010/main" val="2343946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a:cs typeface="Calibri Light"/>
              </a:rPr>
              <a:t>Unsupervised Learning</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6" name="TextBox 5">
            <a:extLst>
              <a:ext uri="{FF2B5EF4-FFF2-40B4-BE49-F238E27FC236}">
                <a16:creationId xmlns:a16="http://schemas.microsoft.com/office/drawing/2014/main" id="{86013940-9042-4618-9761-D691F38FC69F}"/>
              </a:ext>
            </a:extLst>
          </p:cNvPr>
          <p:cNvSpPr txBox="1"/>
          <p:nvPr/>
        </p:nvSpPr>
        <p:spPr>
          <a:xfrm>
            <a:off x="854468" y="1453794"/>
            <a:ext cx="5500097"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roboto"/>
                <a:ea typeface="+mj-ea"/>
                <a:cs typeface="Calibri Light"/>
              </a:rPr>
              <a:t>Learning "what normally happens"</a:t>
            </a:r>
            <a:endParaRPr lang="en-US">
              <a:ea typeface="+mj-ea"/>
            </a:endParaRPr>
          </a:p>
          <a:p>
            <a:r>
              <a:rPr lang="en-US" sz="2800">
                <a:latin typeface="roboto"/>
                <a:ea typeface="+mj-ea"/>
                <a:cs typeface="Calibri Light"/>
              </a:rPr>
              <a:t>No output</a:t>
            </a:r>
            <a:endParaRPr lang="en-US" sz="2800" dirty="0">
              <a:latin typeface="roboto"/>
              <a:ea typeface="+mj-ea"/>
              <a:cs typeface="Calibri Light"/>
            </a:endParaRPr>
          </a:p>
          <a:p>
            <a:r>
              <a:rPr lang="en-US" sz="2800">
                <a:latin typeface="roboto"/>
                <a:ea typeface="+mj-ea"/>
                <a:cs typeface="Calibri Light"/>
              </a:rPr>
              <a:t>Just values x. No target y</a:t>
            </a:r>
            <a:endParaRPr lang="en-US" sz="2800" dirty="0">
              <a:latin typeface="roboto"/>
              <a:ea typeface="+mj-ea"/>
              <a:cs typeface="Calibri Light"/>
            </a:endParaRPr>
          </a:p>
          <a:p>
            <a:r>
              <a:rPr lang="en-US" sz="2800" u="sng">
                <a:latin typeface="roboto"/>
                <a:ea typeface="+mj-ea"/>
                <a:cs typeface="Calibri Light"/>
              </a:rPr>
              <a:t>Clustering</a:t>
            </a:r>
            <a:r>
              <a:rPr lang="en-US" sz="2800">
                <a:latin typeface="roboto"/>
                <a:ea typeface="+mj-ea"/>
                <a:cs typeface="Calibri Light"/>
              </a:rPr>
              <a:t>: Grouping similar instances</a:t>
            </a:r>
            <a:endParaRPr lang="en-US" sz="2800" dirty="0">
              <a:latin typeface="roboto"/>
              <a:ea typeface="+mj-ea"/>
              <a:cs typeface="Calibri Light"/>
            </a:endParaRPr>
          </a:p>
          <a:p>
            <a:r>
              <a:rPr lang="en-US" sz="2800" u="sng">
                <a:latin typeface="roboto"/>
                <a:ea typeface="+mj-ea"/>
                <a:cs typeface="Calibri Light"/>
              </a:rPr>
              <a:t>Example applications</a:t>
            </a:r>
          </a:p>
          <a:p>
            <a:r>
              <a:rPr lang="en-US" sz="2800">
                <a:latin typeface="roboto"/>
                <a:ea typeface="+mj-ea"/>
                <a:cs typeface="Calibri Light"/>
              </a:rPr>
              <a:t>Customer Segmentation</a:t>
            </a:r>
            <a:endParaRPr lang="en-US" sz="2800" dirty="0">
              <a:latin typeface="roboto"/>
              <a:ea typeface="+mj-ea"/>
              <a:cs typeface="Calibri Light"/>
            </a:endParaRPr>
          </a:p>
          <a:p>
            <a:r>
              <a:rPr lang="en-US" sz="2800">
                <a:latin typeface="roboto"/>
                <a:ea typeface="+mj-ea"/>
                <a:cs typeface="Calibri Light"/>
              </a:rPr>
              <a:t>Image Compression: Color Quantization</a:t>
            </a:r>
          </a:p>
        </p:txBody>
      </p:sp>
      <p:pic>
        <p:nvPicPr>
          <p:cNvPr id="4" name="Picture 7" descr="Diagram&#10;&#10;Description automatically generated">
            <a:extLst>
              <a:ext uri="{FF2B5EF4-FFF2-40B4-BE49-F238E27FC236}">
                <a16:creationId xmlns:a16="http://schemas.microsoft.com/office/drawing/2014/main" id="{3552F2BD-8108-4821-BBF4-4CBBC65D0422}"/>
              </a:ext>
            </a:extLst>
          </p:cNvPr>
          <p:cNvPicPr>
            <a:picLocks noChangeAspect="1"/>
          </p:cNvPicPr>
          <p:nvPr/>
        </p:nvPicPr>
        <p:blipFill>
          <a:blip r:embed="rId4"/>
          <a:stretch>
            <a:fillRect/>
          </a:stretch>
        </p:blipFill>
        <p:spPr>
          <a:xfrm>
            <a:off x="6248400" y="3473220"/>
            <a:ext cx="5611402" cy="2608526"/>
          </a:xfrm>
          <a:prstGeom prst="rect">
            <a:avLst/>
          </a:prstGeom>
        </p:spPr>
      </p:pic>
    </p:spTree>
    <p:extLst>
      <p:ext uri="{BB962C8B-B14F-4D97-AF65-F5344CB8AC3E}">
        <p14:creationId xmlns:p14="http://schemas.microsoft.com/office/powerpoint/2010/main" val="2860182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a:cs typeface="Calibri Light"/>
              </a:rPr>
              <a:t>Reinforcement Learning</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6" name="TextBox 5">
            <a:extLst>
              <a:ext uri="{FF2B5EF4-FFF2-40B4-BE49-F238E27FC236}">
                <a16:creationId xmlns:a16="http://schemas.microsoft.com/office/drawing/2014/main" id="{86013940-9042-4618-9761-D691F38FC69F}"/>
              </a:ext>
            </a:extLst>
          </p:cNvPr>
          <p:cNvSpPr txBox="1"/>
          <p:nvPr/>
        </p:nvSpPr>
        <p:spPr>
          <a:xfrm>
            <a:off x="323638" y="4578850"/>
            <a:ext cx="11553286"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roboto"/>
                <a:ea typeface="+mj-ea"/>
                <a:cs typeface="Calibri Light"/>
              </a:rPr>
              <a:t>Agent </a:t>
            </a:r>
            <a:r>
              <a:rPr lang="en-US" sz="2800">
                <a:latin typeface="roboto"/>
                <a:ea typeface="+mj-ea"/>
                <a:cs typeface="Calibri Light"/>
              </a:rPr>
              <a:t>learns to make </a:t>
            </a:r>
            <a:r>
              <a:rPr lang="en-US" sz="2800" b="1">
                <a:latin typeface="roboto"/>
                <a:ea typeface="+mj-ea"/>
                <a:cs typeface="Calibri Light"/>
              </a:rPr>
              <a:t>actions </a:t>
            </a:r>
            <a:r>
              <a:rPr lang="en-US" sz="2800">
                <a:latin typeface="roboto"/>
                <a:ea typeface="+mj-ea"/>
                <a:cs typeface="Calibri Light"/>
              </a:rPr>
              <a:t>that interact with an </a:t>
            </a:r>
            <a:r>
              <a:rPr lang="en-US" sz="2800" b="1">
                <a:latin typeface="roboto"/>
                <a:ea typeface="+mj-ea"/>
                <a:cs typeface="Calibri Light"/>
              </a:rPr>
              <a:t>environment </a:t>
            </a:r>
            <a:r>
              <a:rPr lang="en-US" sz="2800">
                <a:latin typeface="roboto"/>
                <a:ea typeface="+mj-ea"/>
                <a:cs typeface="Calibri Light"/>
              </a:rPr>
              <a:t>to maximize a </a:t>
            </a:r>
            <a:r>
              <a:rPr lang="en-US" sz="2800" b="1">
                <a:latin typeface="roboto"/>
                <a:ea typeface="+mj-ea"/>
                <a:cs typeface="Calibri Light"/>
              </a:rPr>
              <a:t>reward</a:t>
            </a:r>
          </a:p>
          <a:p>
            <a:r>
              <a:rPr lang="en-US" sz="2800">
                <a:latin typeface="roboto"/>
                <a:ea typeface="+mj-ea"/>
                <a:cs typeface="Calibri Light"/>
              </a:rPr>
              <a:t>Exploitation (Learn from past actions)  Vs Exploration (Try new choices)</a:t>
            </a:r>
            <a:endParaRPr lang="en-US" sz="2800" dirty="0">
              <a:latin typeface="roboto"/>
              <a:ea typeface="+mj-ea"/>
              <a:cs typeface="Calibri Light"/>
            </a:endParaRPr>
          </a:p>
          <a:p>
            <a:r>
              <a:rPr lang="en-US" sz="2800">
                <a:latin typeface="roboto"/>
                <a:ea typeface="+mj-ea"/>
                <a:cs typeface="Calibri Light"/>
              </a:rPr>
              <a:t>Credit assignment: Which actions in the past led to the current reward?</a:t>
            </a:r>
            <a:endParaRPr lang="en-US" sz="2800" dirty="0">
              <a:latin typeface="roboto"/>
              <a:ea typeface="+mj-ea"/>
              <a:cs typeface="Calibri Light"/>
            </a:endParaRPr>
          </a:p>
        </p:txBody>
      </p:sp>
      <p:pic>
        <p:nvPicPr>
          <p:cNvPr id="3" name="Picture 7" descr="A picture containing diagram&#10;&#10;Description automatically generated">
            <a:extLst>
              <a:ext uri="{FF2B5EF4-FFF2-40B4-BE49-F238E27FC236}">
                <a16:creationId xmlns:a16="http://schemas.microsoft.com/office/drawing/2014/main" id="{2C0FCDE0-AE5E-420C-AD63-E7347438E908}"/>
              </a:ext>
            </a:extLst>
          </p:cNvPr>
          <p:cNvPicPr>
            <a:picLocks noChangeAspect="1"/>
          </p:cNvPicPr>
          <p:nvPr/>
        </p:nvPicPr>
        <p:blipFill>
          <a:blip r:embed="rId4"/>
          <a:stretch>
            <a:fillRect/>
          </a:stretch>
        </p:blipFill>
        <p:spPr>
          <a:xfrm>
            <a:off x="1325367" y="1405940"/>
            <a:ext cx="10072098" cy="3172818"/>
          </a:xfrm>
          <a:prstGeom prst="rect">
            <a:avLst/>
          </a:prstGeom>
        </p:spPr>
      </p:pic>
    </p:spTree>
    <p:extLst>
      <p:ext uri="{BB962C8B-B14F-4D97-AF65-F5344CB8AC3E}">
        <p14:creationId xmlns:p14="http://schemas.microsoft.com/office/powerpoint/2010/main" val="3171949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AD44-3BDD-4AE1-9CF7-14A7CBC2F5DC}"/>
              </a:ext>
            </a:extLst>
          </p:cNvPr>
          <p:cNvSpPr>
            <a:spLocks noGrp="1"/>
          </p:cNvSpPr>
          <p:nvPr>
            <p:ph type="title"/>
          </p:nvPr>
        </p:nvSpPr>
        <p:spPr/>
        <p:txBody>
          <a:bodyPr/>
          <a:lstStyle/>
          <a:p>
            <a:r>
              <a:rPr lang="en-US">
                <a:latin typeface="Calibri Light"/>
                <a:cs typeface="Calibri Light"/>
              </a:rPr>
              <a:t>ML Problem Types</a:t>
            </a:r>
          </a:p>
        </p:txBody>
      </p:sp>
      <p:sp>
        <p:nvSpPr>
          <p:cNvPr id="3" name="Text Placeholder 2">
            <a:extLst>
              <a:ext uri="{FF2B5EF4-FFF2-40B4-BE49-F238E27FC236}">
                <a16:creationId xmlns:a16="http://schemas.microsoft.com/office/drawing/2014/main" id="{C0CDB47B-46EC-4683-8800-458EBB893D34}"/>
              </a:ext>
            </a:extLst>
          </p:cNvPr>
          <p:cNvSpPr>
            <a:spLocks noGrp="1"/>
          </p:cNvSpPr>
          <p:nvPr>
            <p:ph type="body" idx="1"/>
          </p:nvPr>
        </p:nvSpPr>
        <p:spPr/>
        <p:txBody>
          <a:bodyPr vert="horz" lIns="91440" tIns="45720" rIns="91440" bIns="45720" rtlCol="0" anchor="t">
            <a:normAutofit/>
          </a:bodyPr>
          <a:lstStyle/>
          <a:p>
            <a:r>
              <a:rPr lang="en-US">
                <a:cs typeface="Calibri"/>
              </a:rPr>
              <a:t>Task 4</a:t>
            </a:r>
            <a:endParaRPr lang="en-US" dirty="0">
              <a:cs typeface="Calibri"/>
            </a:endParaRPr>
          </a:p>
        </p:txBody>
      </p:sp>
      <p:pic>
        <p:nvPicPr>
          <p:cNvPr id="5" name="Picture 15" descr="Shape, rectangle&#10;&#10;Description automatically generated">
            <a:extLst>
              <a:ext uri="{FF2B5EF4-FFF2-40B4-BE49-F238E27FC236}">
                <a16:creationId xmlns:a16="http://schemas.microsoft.com/office/drawing/2014/main" id="{B3EE6F44-B690-44E0-B5D2-6127848A0074}"/>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C6D4308-966E-4749-AD9A-0C5E39B57D57}"/>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570817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a:cs typeface="Calibri Light"/>
              </a:rPr>
              <a:t>ML Problem Types</a:t>
            </a:r>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TextBox 3">
            <a:extLst>
              <a:ext uri="{FF2B5EF4-FFF2-40B4-BE49-F238E27FC236}">
                <a16:creationId xmlns:a16="http://schemas.microsoft.com/office/drawing/2014/main" id="{F5610824-E91C-4F4E-97CD-181A6B9247D8}"/>
              </a:ext>
            </a:extLst>
          </p:cNvPr>
          <p:cNvSpPr txBox="1"/>
          <p:nvPr/>
        </p:nvSpPr>
        <p:spPr>
          <a:xfrm>
            <a:off x="837610" y="1475562"/>
            <a:ext cx="9941118" cy="43519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800" dirty="0">
                <a:latin typeface="roboto"/>
                <a:ea typeface="+mj-ea"/>
                <a:cs typeface="Calibri Light"/>
              </a:rPr>
              <a:t>Task4: For the set of problems identified in Task3, specify their ML problem type (classification, regression, clustering, </a:t>
            </a:r>
            <a:r>
              <a:rPr lang="en-US" sz="2800">
                <a:latin typeface="roboto"/>
                <a:ea typeface="+mj-ea"/>
                <a:cs typeface="Calibri Light"/>
              </a:rPr>
              <a:t>association, reinforcement) for the following domains.</a:t>
            </a:r>
          </a:p>
          <a:p>
            <a:pPr marL="914400" lvl="1" indent="-457200">
              <a:lnSpc>
                <a:spcPct val="90000"/>
              </a:lnSpc>
              <a:spcBef>
                <a:spcPts val="1000"/>
              </a:spcBef>
              <a:buFont typeface="Arial"/>
              <a:buChar char="•"/>
            </a:pPr>
            <a:r>
              <a:rPr lang="en-US" sz="2800">
                <a:latin typeface="roboto"/>
                <a:ea typeface="+mj-ea"/>
                <a:cs typeface="Calibri Light"/>
              </a:rPr>
              <a:t>Healthcare</a:t>
            </a:r>
            <a:endParaRPr lang="en-US" sz="2800" dirty="0">
              <a:latin typeface="roboto"/>
              <a:ea typeface="+mj-ea"/>
              <a:cs typeface="Calibri Light"/>
            </a:endParaRPr>
          </a:p>
          <a:p>
            <a:pPr marL="914400" lvl="1" indent="-457200">
              <a:lnSpc>
                <a:spcPct val="90000"/>
              </a:lnSpc>
              <a:spcBef>
                <a:spcPts val="1000"/>
              </a:spcBef>
              <a:buFont typeface="Arial"/>
              <a:buChar char="•"/>
            </a:pPr>
            <a:r>
              <a:rPr lang="en-US" sz="2800">
                <a:latin typeface="roboto"/>
                <a:ea typeface="+mj-ea"/>
                <a:cs typeface="Calibri Light"/>
              </a:rPr>
              <a:t>Education</a:t>
            </a:r>
          </a:p>
          <a:p>
            <a:pPr marL="914400" lvl="1" indent="-457200">
              <a:lnSpc>
                <a:spcPct val="90000"/>
              </a:lnSpc>
              <a:spcBef>
                <a:spcPts val="1000"/>
              </a:spcBef>
              <a:buFont typeface="Arial"/>
              <a:buChar char="•"/>
            </a:pPr>
            <a:r>
              <a:rPr lang="en-US" sz="2800">
                <a:latin typeface="roboto"/>
                <a:ea typeface="+mj-ea"/>
                <a:cs typeface="Calibri Light"/>
              </a:rPr>
              <a:t>Banking</a:t>
            </a:r>
            <a:endParaRPr lang="en-US" sz="2800" dirty="0">
              <a:latin typeface="roboto"/>
              <a:ea typeface="+mj-ea"/>
              <a:cs typeface="Calibri Light"/>
            </a:endParaRPr>
          </a:p>
          <a:p>
            <a:pPr marL="914400" lvl="1" indent="-457200">
              <a:lnSpc>
                <a:spcPct val="90000"/>
              </a:lnSpc>
              <a:spcBef>
                <a:spcPts val="1000"/>
              </a:spcBef>
              <a:buFont typeface="Arial"/>
              <a:buChar char="•"/>
            </a:pPr>
            <a:r>
              <a:rPr lang="en-US" sz="2800">
                <a:latin typeface="roboto"/>
                <a:ea typeface="+mj-ea"/>
                <a:cs typeface="Calibri Light"/>
              </a:rPr>
              <a:t>E-Commerce</a:t>
            </a:r>
          </a:p>
          <a:p>
            <a:pPr marL="914400" lvl="1" indent="-457200">
              <a:lnSpc>
                <a:spcPct val="90000"/>
              </a:lnSpc>
              <a:spcBef>
                <a:spcPts val="1000"/>
              </a:spcBef>
              <a:buFont typeface="Arial"/>
              <a:buChar char="•"/>
            </a:pPr>
            <a:r>
              <a:rPr lang="en-US" sz="2800">
                <a:latin typeface="roboto"/>
                <a:ea typeface="+mj-ea"/>
                <a:cs typeface="Calibri Light"/>
              </a:rPr>
              <a:t>Gaming</a:t>
            </a:r>
            <a:endParaRPr lang="en-US" sz="2800" dirty="0">
              <a:latin typeface="roboto"/>
              <a:ea typeface="+mj-ea"/>
              <a:cs typeface="Calibri Light"/>
            </a:endParaRPr>
          </a:p>
          <a:p>
            <a:pPr marL="914400" lvl="1" indent="-457200">
              <a:lnSpc>
                <a:spcPct val="90000"/>
              </a:lnSpc>
              <a:spcBef>
                <a:spcPts val="1000"/>
              </a:spcBef>
              <a:buFont typeface="Arial"/>
              <a:buChar char="•"/>
            </a:pPr>
            <a:r>
              <a:rPr lang="en-US" sz="2800">
                <a:latin typeface="roboto"/>
                <a:ea typeface="+mj-ea"/>
                <a:cs typeface="Calibri Light"/>
              </a:rPr>
              <a:t>Any other problems around you</a:t>
            </a:r>
            <a:endParaRPr lang="en-US" sz="2800" dirty="0">
              <a:latin typeface="roboto"/>
              <a:ea typeface="+mj-ea"/>
              <a:cs typeface="Calibri Light"/>
            </a:endParaRPr>
          </a:p>
        </p:txBody>
      </p:sp>
    </p:spTree>
    <p:extLst>
      <p:ext uri="{BB962C8B-B14F-4D97-AF65-F5344CB8AC3E}">
        <p14:creationId xmlns:p14="http://schemas.microsoft.com/office/powerpoint/2010/main" val="4102134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AD44-3BDD-4AE1-9CF7-14A7CBC2F5DC}"/>
              </a:ext>
            </a:extLst>
          </p:cNvPr>
          <p:cNvSpPr>
            <a:spLocks noGrp="1"/>
          </p:cNvSpPr>
          <p:nvPr>
            <p:ph type="title"/>
          </p:nvPr>
        </p:nvSpPr>
        <p:spPr/>
        <p:txBody>
          <a:bodyPr/>
          <a:lstStyle/>
          <a:p>
            <a:r>
              <a:rPr lang="en-US">
                <a:latin typeface="Calibri Light"/>
                <a:cs typeface="Calibri Light"/>
              </a:rPr>
              <a:t>ML Concepts</a:t>
            </a:r>
            <a:endParaRPr lang="en-US"/>
          </a:p>
        </p:txBody>
      </p:sp>
      <p:sp>
        <p:nvSpPr>
          <p:cNvPr id="3" name="Text Placeholder 2">
            <a:extLst>
              <a:ext uri="{FF2B5EF4-FFF2-40B4-BE49-F238E27FC236}">
                <a16:creationId xmlns:a16="http://schemas.microsoft.com/office/drawing/2014/main" id="{C0CDB47B-46EC-4683-8800-458EBB893D34}"/>
              </a:ext>
            </a:extLst>
          </p:cNvPr>
          <p:cNvSpPr>
            <a:spLocks noGrp="1"/>
          </p:cNvSpPr>
          <p:nvPr>
            <p:ph type="body" idx="1"/>
          </p:nvPr>
        </p:nvSpPr>
        <p:spPr/>
        <p:txBody>
          <a:bodyPr/>
          <a:lstStyle/>
          <a:p>
            <a:endParaRPr lang="en-US"/>
          </a:p>
        </p:txBody>
      </p:sp>
      <p:pic>
        <p:nvPicPr>
          <p:cNvPr id="5" name="Picture 15" descr="Shape, rectangle&#10;&#10;Description automatically generated">
            <a:extLst>
              <a:ext uri="{FF2B5EF4-FFF2-40B4-BE49-F238E27FC236}">
                <a16:creationId xmlns:a16="http://schemas.microsoft.com/office/drawing/2014/main" id="{B3EE6F44-B690-44E0-B5D2-6127848A0074}"/>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C6D4308-966E-4749-AD9A-0C5E39B57D57}"/>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701981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a:cs typeface="Calibri Light"/>
              </a:rPr>
              <a:t>ML Concepts</a:t>
            </a:r>
            <a:endParaRPr lang="en-US" dirty="0"/>
          </a:p>
        </p:txBody>
      </p:sp>
      <p:sp>
        <p:nvSpPr>
          <p:cNvPr id="3" name="Content Placeholder 2">
            <a:extLst>
              <a:ext uri="{FF2B5EF4-FFF2-40B4-BE49-F238E27FC236}">
                <a16:creationId xmlns:a16="http://schemas.microsoft.com/office/drawing/2014/main" id="{6759CE95-E0EB-48D3-8653-D394A40F163F}"/>
              </a:ext>
            </a:extLst>
          </p:cNvPr>
          <p:cNvSpPr>
            <a:spLocks noGrp="1"/>
          </p:cNvSpPr>
          <p:nvPr>
            <p:ph idx="1"/>
          </p:nvPr>
        </p:nvSpPr>
        <p:spPr>
          <a:xfrm>
            <a:off x="838200" y="1825625"/>
            <a:ext cx="2978298" cy="4351338"/>
          </a:xfrm>
        </p:spPr>
        <p:txBody>
          <a:bodyPr vert="horz" lIns="91440" tIns="45720" rIns="91440" bIns="45720" rtlCol="0" anchor="t">
            <a:normAutofit fontScale="85000" lnSpcReduction="20000"/>
          </a:bodyPr>
          <a:lstStyle/>
          <a:p>
            <a:pPr marL="0" indent="0">
              <a:buNone/>
            </a:pPr>
            <a:r>
              <a:rPr lang="en-US">
                <a:latin typeface="roboto"/>
                <a:ea typeface="+mj-ea"/>
                <a:cs typeface="Calibri Light"/>
              </a:rPr>
              <a:t>Label </a:t>
            </a:r>
            <a:endParaRPr lang="en-US">
              <a:ea typeface="+mj-ea"/>
            </a:endParaRPr>
          </a:p>
          <a:p>
            <a:pPr marL="0" indent="0">
              <a:buNone/>
            </a:pPr>
            <a:r>
              <a:rPr lang="en-US">
                <a:latin typeface="roboto"/>
                <a:ea typeface="+mj-ea"/>
                <a:cs typeface="Calibri Light"/>
              </a:rPr>
              <a:t>Features</a:t>
            </a:r>
          </a:p>
          <a:p>
            <a:pPr marL="0" indent="0">
              <a:buNone/>
            </a:pPr>
            <a:r>
              <a:rPr lang="en-US">
                <a:latin typeface="roboto"/>
                <a:ea typeface="+mj-ea"/>
                <a:cs typeface="Calibri Light"/>
              </a:rPr>
              <a:t>Example</a:t>
            </a:r>
          </a:p>
          <a:p>
            <a:pPr marL="0" indent="0">
              <a:buNone/>
            </a:pPr>
            <a:r>
              <a:rPr lang="en-US">
                <a:latin typeface="roboto"/>
                <a:ea typeface="+mj-ea"/>
                <a:cs typeface="Calibri Light"/>
              </a:rPr>
              <a:t>Labeled Example</a:t>
            </a:r>
          </a:p>
          <a:p>
            <a:pPr marL="0" indent="0">
              <a:buNone/>
            </a:pPr>
            <a:r>
              <a:rPr lang="en-US" dirty="0">
                <a:latin typeface="roboto"/>
                <a:ea typeface="+mj-ea"/>
                <a:cs typeface="Calibri Light"/>
              </a:rPr>
              <a:t>Unlabeled Example</a:t>
            </a:r>
          </a:p>
          <a:p>
            <a:pPr marL="0" indent="0">
              <a:buNone/>
            </a:pPr>
            <a:r>
              <a:rPr lang="en-US">
                <a:latin typeface="roboto"/>
                <a:ea typeface="+mj-ea"/>
                <a:cs typeface="Calibri Light"/>
              </a:rPr>
              <a:t>Algorithm</a:t>
            </a:r>
          </a:p>
          <a:p>
            <a:pPr marL="0" indent="0">
              <a:buNone/>
            </a:pPr>
            <a:r>
              <a:rPr lang="en-US">
                <a:latin typeface="roboto"/>
                <a:ea typeface="+mj-ea"/>
                <a:cs typeface="Calibri Light"/>
              </a:rPr>
              <a:t>Model</a:t>
            </a:r>
          </a:p>
          <a:p>
            <a:pPr marL="0" indent="0">
              <a:buNone/>
            </a:pPr>
            <a:r>
              <a:rPr lang="en-US">
                <a:latin typeface="roboto"/>
                <a:ea typeface="+mj-ea"/>
                <a:cs typeface="Calibri Light"/>
              </a:rPr>
              <a:t>Classification</a:t>
            </a:r>
            <a:endParaRPr lang="en-US" dirty="0">
              <a:latin typeface="roboto"/>
              <a:ea typeface="+mj-ea"/>
              <a:cs typeface="Calibri Light"/>
            </a:endParaRPr>
          </a:p>
          <a:p>
            <a:pPr marL="0" indent="0">
              <a:buNone/>
            </a:pPr>
            <a:r>
              <a:rPr lang="en-US">
                <a:latin typeface="roboto"/>
                <a:ea typeface="+mj-ea"/>
                <a:cs typeface="Calibri Light"/>
              </a:rPr>
              <a:t>Regression</a:t>
            </a:r>
          </a:p>
          <a:p>
            <a:pPr marL="0" indent="0">
              <a:buNone/>
            </a:pPr>
            <a:r>
              <a:rPr lang="en-US">
                <a:latin typeface="roboto"/>
                <a:ea typeface="+mj-ea"/>
                <a:cs typeface="Calibri Light"/>
              </a:rPr>
              <a:t>Unsupervised</a:t>
            </a:r>
          </a:p>
          <a:p>
            <a:pPr marL="0" indent="0">
              <a:buNone/>
            </a:pPr>
            <a:r>
              <a:rPr lang="en-US">
                <a:latin typeface="roboto"/>
                <a:ea typeface="+mj-ea"/>
                <a:cs typeface="Calibri Light"/>
              </a:rPr>
              <a:t>Reinforcement</a:t>
            </a:r>
            <a:endParaRPr lang="en-US" dirty="0">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Content Placeholder 2">
            <a:extLst>
              <a:ext uri="{FF2B5EF4-FFF2-40B4-BE49-F238E27FC236}">
                <a16:creationId xmlns:a16="http://schemas.microsoft.com/office/drawing/2014/main" id="{2C31BD6A-E832-42AF-BD29-4903483D589B}"/>
              </a:ext>
            </a:extLst>
          </p:cNvPr>
          <p:cNvSpPr txBox="1">
            <a:spLocks/>
          </p:cNvSpPr>
          <p:nvPr/>
        </p:nvSpPr>
        <p:spPr>
          <a:xfrm>
            <a:off x="4780027" y="1898179"/>
            <a:ext cx="2978298" cy="435133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mj-ea"/>
                <a:cs typeface="Calibri Light"/>
              </a:rPr>
              <a:t>Linear Regression</a:t>
            </a:r>
          </a:p>
          <a:p>
            <a:pPr marL="0" indent="0">
              <a:buNone/>
            </a:pPr>
            <a:r>
              <a:rPr lang="en-US">
                <a:latin typeface="roboto"/>
                <a:ea typeface="+mj-ea"/>
                <a:cs typeface="Calibri Light"/>
              </a:rPr>
              <a:t>Training</a:t>
            </a:r>
            <a:endParaRPr lang="en-US" dirty="0">
              <a:latin typeface="roboto"/>
              <a:ea typeface="+mj-ea"/>
              <a:cs typeface="Calibri Light"/>
            </a:endParaRPr>
          </a:p>
          <a:p>
            <a:pPr marL="0" indent="0">
              <a:buNone/>
            </a:pPr>
            <a:r>
              <a:rPr lang="en-US">
                <a:latin typeface="roboto"/>
                <a:ea typeface="+mj-ea"/>
                <a:cs typeface="Calibri Light"/>
              </a:rPr>
              <a:t>Loss</a:t>
            </a:r>
          </a:p>
          <a:p>
            <a:pPr marL="0" indent="0">
              <a:buNone/>
            </a:pPr>
            <a:r>
              <a:rPr lang="en-US">
                <a:latin typeface="roboto"/>
                <a:ea typeface="+mj-ea"/>
                <a:cs typeface="Calibri Light"/>
              </a:rPr>
              <a:t>Gradient Descent</a:t>
            </a:r>
            <a:endParaRPr lang="en-US" dirty="0">
              <a:latin typeface="roboto"/>
              <a:ea typeface="+mj-ea"/>
              <a:cs typeface="Calibri Light"/>
            </a:endParaRPr>
          </a:p>
          <a:p>
            <a:pPr marL="0" indent="0">
              <a:buNone/>
            </a:pPr>
            <a:r>
              <a:rPr lang="en-US">
                <a:latin typeface="roboto"/>
                <a:ea typeface="+mj-ea"/>
                <a:cs typeface="Calibri Light"/>
              </a:rPr>
              <a:t>Learning Rate</a:t>
            </a:r>
            <a:endParaRPr lang="en-US" dirty="0">
              <a:latin typeface="roboto"/>
              <a:ea typeface="+mj-ea"/>
              <a:cs typeface="Calibri Light"/>
            </a:endParaRPr>
          </a:p>
          <a:p>
            <a:pPr marL="0" indent="0">
              <a:buNone/>
            </a:pPr>
            <a:r>
              <a:rPr lang="en-US">
                <a:latin typeface="roboto"/>
                <a:ea typeface="+mj-ea"/>
                <a:cs typeface="Calibri Light"/>
              </a:rPr>
              <a:t>Hyperparameter</a:t>
            </a:r>
          </a:p>
          <a:p>
            <a:pPr marL="0" indent="0">
              <a:buNone/>
            </a:pPr>
            <a:r>
              <a:rPr lang="en-US">
                <a:latin typeface="roboto"/>
                <a:ea typeface="+mj-ea"/>
                <a:cs typeface="Calibri Light"/>
              </a:rPr>
              <a:t>Generalization</a:t>
            </a:r>
          </a:p>
          <a:p>
            <a:pPr marL="0" indent="0">
              <a:buNone/>
            </a:pPr>
            <a:r>
              <a:rPr lang="en-US">
                <a:latin typeface="roboto"/>
                <a:ea typeface="+mj-ea"/>
                <a:cs typeface="Calibri Light"/>
              </a:rPr>
              <a:t>Training set</a:t>
            </a:r>
          </a:p>
          <a:p>
            <a:pPr marL="0" indent="0">
              <a:buNone/>
            </a:pPr>
            <a:r>
              <a:rPr lang="en-US">
                <a:latin typeface="roboto"/>
                <a:ea typeface="+mj-ea"/>
                <a:cs typeface="Calibri Light"/>
              </a:rPr>
              <a:t>Test set</a:t>
            </a:r>
            <a:endParaRPr lang="en-US" dirty="0">
              <a:latin typeface="roboto"/>
              <a:ea typeface="+mj-ea"/>
              <a:cs typeface="Calibri Light"/>
            </a:endParaRPr>
          </a:p>
          <a:p>
            <a:pPr marL="0" indent="0">
              <a:buNone/>
            </a:pPr>
            <a:r>
              <a:rPr lang="en-US">
                <a:latin typeface="roboto"/>
                <a:ea typeface="+mj-ea"/>
                <a:cs typeface="Calibri Light"/>
              </a:rPr>
              <a:t>Validation set</a:t>
            </a:r>
            <a:endParaRPr lang="en-US" dirty="0">
              <a:latin typeface="roboto"/>
              <a:ea typeface="+mj-ea"/>
              <a:cs typeface="Calibri Light"/>
            </a:endParaRPr>
          </a:p>
        </p:txBody>
      </p:sp>
      <p:sp>
        <p:nvSpPr>
          <p:cNvPr id="8" name="Content Placeholder 2">
            <a:extLst>
              <a:ext uri="{FF2B5EF4-FFF2-40B4-BE49-F238E27FC236}">
                <a16:creationId xmlns:a16="http://schemas.microsoft.com/office/drawing/2014/main" id="{9036F745-B801-4715-969E-410B21633B73}"/>
              </a:ext>
            </a:extLst>
          </p:cNvPr>
          <p:cNvSpPr txBox="1">
            <a:spLocks/>
          </p:cNvSpPr>
          <p:nvPr/>
        </p:nvSpPr>
        <p:spPr>
          <a:xfrm>
            <a:off x="8374320" y="1895327"/>
            <a:ext cx="2978298" cy="43513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mj-ea"/>
                <a:cs typeface="Calibri Light"/>
              </a:rPr>
              <a:t>Regularization</a:t>
            </a:r>
          </a:p>
          <a:p>
            <a:pPr marL="0" indent="0">
              <a:buNone/>
            </a:pPr>
            <a:r>
              <a:rPr lang="en-US">
                <a:latin typeface="roboto"/>
                <a:ea typeface="+mj-ea"/>
                <a:cs typeface="Calibri Light"/>
              </a:rPr>
              <a:t>L</a:t>
            </a:r>
            <a:r>
              <a:rPr lang="en-US" baseline="-25000">
                <a:latin typeface="roboto"/>
                <a:ea typeface="+mj-ea"/>
                <a:cs typeface="Calibri Light"/>
              </a:rPr>
              <a:t>1</a:t>
            </a:r>
          </a:p>
          <a:p>
            <a:pPr marL="0" indent="0">
              <a:buNone/>
            </a:pPr>
            <a:r>
              <a:rPr lang="en-US">
                <a:latin typeface="roboto"/>
                <a:ea typeface="+mj-ea"/>
                <a:cs typeface="Calibri Light"/>
              </a:rPr>
              <a:t>L</a:t>
            </a:r>
            <a:r>
              <a:rPr lang="en-US" baseline="-25000">
                <a:latin typeface="roboto"/>
                <a:ea typeface="+mj-ea"/>
                <a:cs typeface="Calibri Light"/>
              </a:rPr>
              <a:t>2</a:t>
            </a:r>
          </a:p>
          <a:p>
            <a:pPr marL="0" indent="0">
              <a:buNone/>
            </a:pPr>
            <a:r>
              <a:rPr lang="en-US">
                <a:latin typeface="roboto"/>
                <a:ea typeface="+mj-ea"/>
                <a:cs typeface="Calibri Light"/>
              </a:rPr>
              <a:t>Accuracy</a:t>
            </a:r>
          </a:p>
          <a:p>
            <a:pPr marL="0" indent="0">
              <a:buNone/>
            </a:pPr>
            <a:r>
              <a:rPr lang="en-US">
                <a:latin typeface="roboto"/>
                <a:ea typeface="+mj-ea"/>
                <a:cs typeface="Calibri Light"/>
              </a:rPr>
              <a:t>Precision</a:t>
            </a:r>
          </a:p>
          <a:p>
            <a:pPr marL="0" indent="0">
              <a:buNone/>
            </a:pPr>
            <a:r>
              <a:rPr lang="en-US">
                <a:latin typeface="roboto"/>
                <a:ea typeface="+mj-ea"/>
                <a:cs typeface="Calibri Light"/>
              </a:rPr>
              <a:t>Recall</a:t>
            </a:r>
          </a:p>
          <a:p>
            <a:pPr marL="0" indent="0">
              <a:buNone/>
            </a:pPr>
            <a:r>
              <a:rPr lang="en-US">
                <a:latin typeface="roboto"/>
                <a:ea typeface="+mj-ea"/>
                <a:cs typeface="Calibri Light"/>
              </a:rPr>
              <a:t>F1 Score</a:t>
            </a:r>
          </a:p>
          <a:p>
            <a:pPr marL="0" indent="0">
              <a:buNone/>
            </a:pPr>
            <a:r>
              <a:rPr lang="en-US">
                <a:latin typeface="roboto"/>
                <a:ea typeface="+mj-ea"/>
                <a:cs typeface="Calibri Light"/>
              </a:rPr>
              <a:t>ROC</a:t>
            </a:r>
          </a:p>
          <a:p>
            <a:pPr marL="0" indent="0">
              <a:buNone/>
            </a:pPr>
            <a:r>
              <a:rPr lang="en-US">
                <a:latin typeface="roboto"/>
                <a:ea typeface="+mj-ea"/>
                <a:cs typeface="Calibri Light"/>
              </a:rPr>
              <a:t>AUC</a:t>
            </a:r>
            <a:endParaRPr lang="en-US" dirty="0">
              <a:latin typeface="roboto"/>
              <a:ea typeface="+mj-ea"/>
              <a:cs typeface="Calibri Light"/>
            </a:endParaRPr>
          </a:p>
        </p:txBody>
      </p:sp>
    </p:spTree>
    <p:extLst>
      <p:ext uri="{BB962C8B-B14F-4D97-AF65-F5344CB8AC3E}">
        <p14:creationId xmlns:p14="http://schemas.microsoft.com/office/powerpoint/2010/main" val="71807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dirty="0">
                <a:cs typeface="Calibri Light"/>
              </a:rPr>
              <a:t>Labels</a:t>
            </a:r>
            <a:endParaRPr lang="en-US" dirty="0"/>
          </a:p>
        </p:txBody>
      </p:sp>
      <p:sp>
        <p:nvSpPr>
          <p:cNvPr id="3" name="Content Placeholder 2">
            <a:extLst>
              <a:ext uri="{FF2B5EF4-FFF2-40B4-BE49-F238E27FC236}">
                <a16:creationId xmlns:a16="http://schemas.microsoft.com/office/drawing/2014/main" id="{6759CE95-E0EB-48D3-8653-D394A40F163F}"/>
              </a:ext>
            </a:extLst>
          </p:cNvPr>
          <p:cNvSpPr>
            <a:spLocks noGrp="1"/>
          </p:cNvSpPr>
          <p:nvPr>
            <p:ph idx="1"/>
          </p:nvPr>
        </p:nvSpPr>
        <p:spPr/>
        <p:txBody>
          <a:bodyPr vert="horz" lIns="91440" tIns="45720" rIns="91440" bIns="45720" rtlCol="0" anchor="t">
            <a:normAutofit/>
          </a:bodyPr>
          <a:lstStyle/>
          <a:p>
            <a:pPr marL="0" indent="0">
              <a:buNone/>
            </a:pPr>
            <a:r>
              <a:rPr lang="en-US" dirty="0">
                <a:latin typeface="roboto"/>
                <a:ea typeface="+mj-ea"/>
                <a:cs typeface="Calibri Light"/>
              </a:rPr>
              <a:t>A label is the thing we're predicting—the </a:t>
            </a:r>
            <a:r>
              <a:rPr lang="en-US" b="1" i="1" dirty="0">
                <a:latin typeface="roboto"/>
                <a:ea typeface="+mj-ea"/>
                <a:cs typeface="Calibri Light"/>
              </a:rPr>
              <a:t>y</a:t>
            </a:r>
            <a:r>
              <a:rPr lang="en-US" dirty="0">
                <a:latin typeface="roboto"/>
                <a:ea typeface="+mj-ea"/>
                <a:cs typeface="Calibri Light"/>
              </a:rPr>
              <a:t> variable in simple linear regression. </a:t>
            </a:r>
            <a:endParaRPr lang="en-US"/>
          </a:p>
          <a:p>
            <a:pPr marL="914400" lvl="1" indent="-457200"/>
            <a:r>
              <a:rPr lang="en-US" dirty="0">
                <a:latin typeface="roboto"/>
                <a:ea typeface="+mj-ea"/>
                <a:cs typeface="Calibri Light"/>
              </a:rPr>
              <a:t>future price of wheat</a:t>
            </a:r>
            <a:endParaRPr lang="en-US" dirty="0">
              <a:latin typeface="Calibri" panose="020F0502020204030204"/>
              <a:ea typeface="+mj-ea"/>
              <a:cs typeface="Calibri" panose="020F0502020204030204"/>
            </a:endParaRPr>
          </a:p>
          <a:p>
            <a:pPr marL="914400" lvl="1" indent="-457200"/>
            <a:r>
              <a:rPr lang="en-US" dirty="0">
                <a:latin typeface="roboto"/>
                <a:ea typeface="+mj-ea"/>
                <a:cs typeface="Calibri Light"/>
              </a:rPr>
              <a:t>kind of animal shown in a picture</a:t>
            </a:r>
            <a:endParaRPr lang="en-US" dirty="0">
              <a:latin typeface="Calibri" panose="020F0502020204030204"/>
              <a:ea typeface="+mj-ea"/>
              <a:cs typeface="Calibri"/>
            </a:endParaRPr>
          </a:p>
          <a:p>
            <a:pPr marL="914400" lvl="1" indent="-457200"/>
            <a:r>
              <a:rPr lang="en-US" dirty="0">
                <a:latin typeface="roboto"/>
                <a:ea typeface="+mj-ea"/>
                <a:cs typeface="Calibri Light"/>
              </a:rPr>
              <a:t>meaning of an audio clip</a:t>
            </a:r>
            <a:br>
              <a:rPr lang="en-US" dirty="0"/>
            </a:br>
            <a:endParaRPr lang="en-US">
              <a:ea typeface="+mj-ea"/>
              <a:cs typeface="Calibri"/>
            </a:endParaRPr>
          </a:p>
          <a:p>
            <a:pPr marL="0" indent="0">
              <a:buNone/>
            </a:pPr>
            <a:endParaRPr lang="en-US" dirty="0">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597756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9A8B15-D091-40A0-843E-ADFC1DEEE27F}"/>
              </a:ext>
            </a:extLst>
          </p:cNvPr>
          <p:cNvSpPr>
            <a:spLocks noGrp="1"/>
          </p:cNvSpPr>
          <p:nvPr>
            <p:ph type="title"/>
          </p:nvPr>
        </p:nvSpPr>
        <p:spPr>
          <a:xfrm>
            <a:off x="841248" y="548640"/>
            <a:ext cx="3600860" cy="5431536"/>
          </a:xfrm>
        </p:spPr>
        <p:txBody>
          <a:bodyPr>
            <a:normAutofit/>
          </a:bodyPr>
          <a:lstStyle/>
          <a:p>
            <a:r>
              <a:rPr lang="en-US" sz="5400">
                <a:latin typeface="roboto"/>
                <a:cs typeface="Calibri Light"/>
              </a:rPr>
              <a:t>Agenda</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3F1659-67D8-48A6-9F91-4123D1BE75B7}"/>
              </a:ext>
            </a:extLst>
          </p:cNvPr>
          <p:cNvSpPr>
            <a:spLocks noGrp="1"/>
          </p:cNvSpPr>
          <p:nvPr>
            <p:ph idx="1"/>
          </p:nvPr>
        </p:nvSpPr>
        <p:spPr>
          <a:xfrm>
            <a:off x="5126418" y="552091"/>
            <a:ext cx="6224335" cy="5431536"/>
          </a:xfrm>
        </p:spPr>
        <p:txBody>
          <a:bodyPr vert="horz" lIns="91440" tIns="45720" rIns="91440" bIns="45720" rtlCol="0" anchor="ctr">
            <a:normAutofit/>
          </a:bodyPr>
          <a:lstStyle/>
          <a:p>
            <a:pPr marL="0" indent="0">
              <a:buNone/>
            </a:pPr>
            <a:r>
              <a:rPr lang="en-US" sz="2200" dirty="0">
                <a:latin typeface="roboto"/>
                <a:ea typeface="+mj-ea"/>
                <a:cs typeface="Calibri Light"/>
              </a:rPr>
              <a:t>What is ML?</a:t>
            </a:r>
          </a:p>
          <a:p>
            <a:pPr marL="0" indent="0">
              <a:buNone/>
            </a:pPr>
            <a:r>
              <a:rPr lang="en-US" sz="2200" dirty="0">
                <a:latin typeface="roboto"/>
                <a:ea typeface="+mj-ea"/>
                <a:cs typeface="Calibri Light"/>
              </a:rPr>
              <a:t>Traditional vs ML Approach</a:t>
            </a:r>
          </a:p>
          <a:p>
            <a:pPr marL="0" indent="0">
              <a:buNone/>
            </a:pPr>
            <a:r>
              <a:rPr lang="en-US" sz="2200">
                <a:latin typeface="roboto"/>
                <a:ea typeface="+mj-ea"/>
                <a:cs typeface="Calibri Light"/>
              </a:rPr>
              <a:t>ML Intuition</a:t>
            </a:r>
            <a:endParaRPr lang="en-US" sz="2200" dirty="0">
              <a:latin typeface="roboto"/>
              <a:ea typeface="+mj-ea"/>
              <a:cs typeface="Calibri Light"/>
            </a:endParaRPr>
          </a:p>
          <a:p>
            <a:pPr marL="0" indent="0">
              <a:buNone/>
            </a:pPr>
            <a:r>
              <a:rPr lang="en-US" sz="2200">
                <a:latin typeface="roboto"/>
                <a:ea typeface="+mj-ea"/>
                <a:cs typeface="Calibri Light"/>
              </a:rPr>
              <a:t>Task: ML Problems Identification</a:t>
            </a:r>
            <a:endParaRPr lang="en-US">
              <a:ea typeface="+mj-ea"/>
            </a:endParaRPr>
          </a:p>
          <a:p>
            <a:pPr marL="0" indent="0">
              <a:buNone/>
            </a:pPr>
            <a:r>
              <a:rPr lang="en-US" sz="2200" dirty="0">
                <a:latin typeface="roboto"/>
                <a:ea typeface="+mj-ea"/>
                <a:cs typeface="Calibri Light"/>
              </a:rPr>
              <a:t>Types of Machine Learning</a:t>
            </a:r>
          </a:p>
          <a:p>
            <a:pPr marL="0" indent="0">
              <a:buNone/>
            </a:pPr>
            <a:r>
              <a:rPr lang="en-US" sz="2200">
                <a:latin typeface="roboto"/>
                <a:ea typeface="+mj-ea"/>
                <a:cs typeface="Calibri Light"/>
              </a:rPr>
              <a:t>Task: ML Problem Types</a:t>
            </a:r>
            <a:endParaRPr lang="en-US" sz="2200" dirty="0">
              <a:latin typeface="roboto"/>
              <a:ea typeface="+mj-ea"/>
              <a:cs typeface="Calibri Light"/>
            </a:endParaRPr>
          </a:p>
          <a:p>
            <a:pPr marL="0" indent="0">
              <a:buNone/>
            </a:pPr>
            <a:r>
              <a:rPr lang="en-US" sz="2200">
                <a:latin typeface="roboto"/>
                <a:ea typeface="+mj-ea"/>
                <a:cs typeface="Calibri Light"/>
              </a:rPr>
              <a:t>ML Concepts</a:t>
            </a:r>
            <a:endParaRPr lang="en-US">
              <a:latin typeface="Calibri" panose="020F0502020204030204"/>
              <a:ea typeface="+mj-ea"/>
              <a:cs typeface="Calibri" panose="020F0502020204030204"/>
            </a:endParaRPr>
          </a:p>
          <a:p>
            <a:pPr marL="0" indent="0">
              <a:buNone/>
            </a:pPr>
            <a:r>
              <a:rPr lang="en-US" sz="2200">
                <a:latin typeface="roboto"/>
                <a:ea typeface="+mj-ea"/>
                <a:cs typeface="Calibri Light"/>
              </a:rPr>
              <a:t>Evaluation Metrics</a:t>
            </a:r>
            <a:endParaRPr lang="en-US" sz="2200" dirty="0">
              <a:latin typeface="roboto"/>
              <a:ea typeface="+mj-ea"/>
              <a:cs typeface="Calibri Light"/>
            </a:endParaRPr>
          </a:p>
        </p:txBody>
      </p:sp>
    </p:spTree>
    <p:extLst>
      <p:ext uri="{BB962C8B-B14F-4D97-AF65-F5344CB8AC3E}">
        <p14:creationId xmlns:p14="http://schemas.microsoft.com/office/powerpoint/2010/main" val="275627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dirty="0">
                <a:cs typeface="Calibri Light"/>
              </a:rPr>
              <a:t>Features</a:t>
            </a:r>
            <a:endParaRPr lang="en-US" dirty="0"/>
          </a:p>
        </p:txBody>
      </p:sp>
      <p:sp>
        <p:nvSpPr>
          <p:cNvPr id="3" name="Content Placeholder 2">
            <a:extLst>
              <a:ext uri="{FF2B5EF4-FFF2-40B4-BE49-F238E27FC236}">
                <a16:creationId xmlns:a16="http://schemas.microsoft.com/office/drawing/2014/main" id="{6759CE95-E0EB-48D3-8653-D394A40F163F}"/>
              </a:ext>
            </a:extLst>
          </p:cNvPr>
          <p:cNvSpPr>
            <a:spLocks noGrp="1"/>
          </p:cNvSpPr>
          <p:nvPr>
            <p:ph idx="1"/>
          </p:nvPr>
        </p:nvSpPr>
        <p:spPr>
          <a:xfrm>
            <a:off x="838200" y="1650453"/>
            <a:ext cx="10515600" cy="2117000"/>
          </a:xfrm>
        </p:spPr>
        <p:txBody>
          <a:bodyPr vert="horz" lIns="91440" tIns="45720" rIns="91440" bIns="45720" rtlCol="0" anchor="t">
            <a:normAutofit/>
          </a:bodyPr>
          <a:lstStyle/>
          <a:p>
            <a:pPr marL="0" indent="0">
              <a:buNone/>
            </a:pPr>
            <a:r>
              <a:rPr lang="en-US" dirty="0">
                <a:latin typeface="roboto"/>
                <a:ea typeface="+mj-ea"/>
                <a:cs typeface="Calibri Light"/>
              </a:rPr>
              <a:t>A Feature is an input variable —the </a:t>
            </a:r>
            <a:r>
              <a:rPr lang="en-US" b="1" i="1" dirty="0">
                <a:latin typeface="roboto"/>
                <a:ea typeface="+mj-ea"/>
                <a:cs typeface="Calibri Light"/>
              </a:rPr>
              <a:t>x</a:t>
            </a:r>
            <a:r>
              <a:rPr lang="en-US" dirty="0">
                <a:latin typeface="roboto"/>
                <a:ea typeface="+mj-ea"/>
                <a:cs typeface="Calibri Light"/>
              </a:rPr>
              <a:t> variable in simple linear regression. </a:t>
            </a:r>
            <a:endParaRPr lang="en-US"/>
          </a:p>
          <a:p>
            <a:pPr marL="0" indent="0">
              <a:buNone/>
            </a:pPr>
            <a:r>
              <a:rPr lang="en-US" dirty="0">
                <a:latin typeface="roboto"/>
                <a:ea typeface="+mj-ea"/>
                <a:cs typeface="Calibri Light"/>
              </a:rPr>
              <a:t>A simple machine learning project might use only a single feature or a set of features</a:t>
            </a:r>
          </a:p>
          <a:p>
            <a:pPr marL="0" indent="0">
              <a:buNone/>
            </a:pPr>
            <a:endParaRPr lang="en-US" dirty="0">
              <a:latin typeface="roboto"/>
              <a:ea typeface="+mj-ea"/>
              <a:cs typeface="Calibri Light"/>
            </a:endParaRPr>
          </a:p>
          <a:p>
            <a:pPr marL="0" indent="0">
              <a:buNone/>
            </a:pPr>
            <a:endParaRPr lang="en-US" dirty="0">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A picture containing text&#10;&#10;Description automatically generated">
            <a:extLst>
              <a:ext uri="{FF2B5EF4-FFF2-40B4-BE49-F238E27FC236}">
                <a16:creationId xmlns:a16="http://schemas.microsoft.com/office/drawing/2014/main" id="{2E338A5D-43E6-4148-96E9-58967BCA5E45}"/>
              </a:ext>
            </a:extLst>
          </p:cNvPr>
          <p:cNvPicPr>
            <a:picLocks noChangeAspect="1"/>
          </p:cNvPicPr>
          <p:nvPr/>
        </p:nvPicPr>
        <p:blipFill>
          <a:blip r:embed="rId4"/>
          <a:stretch>
            <a:fillRect/>
          </a:stretch>
        </p:blipFill>
        <p:spPr>
          <a:xfrm>
            <a:off x="4925191" y="3202262"/>
            <a:ext cx="2324100" cy="628650"/>
          </a:xfrm>
          <a:prstGeom prst="rect">
            <a:avLst/>
          </a:prstGeom>
        </p:spPr>
      </p:pic>
      <p:sp>
        <p:nvSpPr>
          <p:cNvPr id="6" name="Content Placeholder 2">
            <a:extLst>
              <a:ext uri="{FF2B5EF4-FFF2-40B4-BE49-F238E27FC236}">
                <a16:creationId xmlns:a16="http://schemas.microsoft.com/office/drawing/2014/main" id="{7CDBA345-5294-441B-B797-67D8B26243DA}"/>
              </a:ext>
            </a:extLst>
          </p:cNvPr>
          <p:cNvSpPr txBox="1">
            <a:spLocks/>
          </p:cNvSpPr>
          <p:nvPr/>
        </p:nvSpPr>
        <p:spPr>
          <a:xfrm>
            <a:off x="835617" y="3830548"/>
            <a:ext cx="10509143" cy="23494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roboto"/>
                <a:ea typeface="+mj-ea"/>
                <a:cs typeface="Calibri Light"/>
              </a:rPr>
              <a:t>Spam detection project features include:</a:t>
            </a:r>
            <a:endParaRPr lang="en-US">
              <a:ea typeface="+mj-ea"/>
            </a:endParaRPr>
          </a:p>
          <a:p>
            <a:pPr lvl="1"/>
            <a:r>
              <a:rPr lang="en-US" dirty="0">
                <a:latin typeface="roboto"/>
                <a:ea typeface="+mj-ea"/>
                <a:cs typeface="Calibri Light"/>
              </a:rPr>
              <a:t>words in the email text</a:t>
            </a:r>
          </a:p>
          <a:p>
            <a:pPr lvl="1"/>
            <a:r>
              <a:rPr lang="en-US" dirty="0">
                <a:latin typeface="roboto"/>
                <a:ea typeface="+mj-ea"/>
                <a:cs typeface="Calibri Light"/>
              </a:rPr>
              <a:t>sender's address</a:t>
            </a:r>
          </a:p>
          <a:p>
            <a:pPr lvl="1"/>
            <a:r>
              <a:rPr lang="en-US" dirty="0">
                <a:latin typeface="roboto"/>
                <a:ea typeface="+mj-ea"/>
                <a:cs typeface="Calibri Light"/>
              </a:rPr>
              <a:t>time of day the email was sent</a:t>
            </a:r>
          </a:p>
          <a:p>
            <a:pPr lvl="1"/>
            <a:r>
              <a:rPr lang="en-US" dirty="0">
                <a:latin typeface="roboto"/>
                <a:ea typeface="+mj-ea"/>
                <a:cs typeface="Calibri Light"/>
              </a:rPr>
              <a:t>email contains the phrase "one weird trick."</a:t>
            </a:r>
          </a:p>
          <a:p>
            <a:pPr marL="0" indent="0">
              <a:buFont typeface="Arial" panose="020B0604020202020204" pitchFamily="34" charset="0"/>
              <a:buNone/>
            </a:pPr>
            <a:endParaRPr lang="en-US" dirty="0">
              <a:latin typeface="roboto"/>
              <a:ea typeface="+mj-ea"/>
              <a:cs typeface="Calibri Light"/>
            </a:endParaRPr>
          </a:p>
        </p:txBody>
      </p:sp>
    </p:spTree>
    <p:extLst>
      <p:ext uri="{BB962C8B-B14F-4D97-AF65-F5344CB8AC3E}">
        <p14:creationId xmlns:p14="http://schemas.microsoft.com/office/powerpoint/2010/main" val="360668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dirty="0">
                <a:cs typeface="Calibri Light"/>
              </a:rPr>
              <a:t>Examples</a:t>
            </a:r>
            <a:endParaRPr lang="en-US" dirty="0"/>
          </a:p>
        </p:txBody>
      </p:sp>
      <p:sp>
        <p:nvSpPr>
          <p:cNvPr id="3" name="Content Placeholder 2">
            <a:extLst>
              <a:ext uri="{FF2B5EF4-FFF2-40B4-BE49-F238E27FC236}">
                <a16:creationId xmlns:a16="http://schemas.microsoft.com/office/drawing/2014/main" id="{6759CE95-E0EB-48D3-8653-D394A40F163F}"/>
              </a:ext>
            </a:extLst>
          </p:cNvPr>
          <p:cNvSpPr>
            <a:spLocks noGrp="1"/>
          </p:cNvSpPr>
          <p:nvPr>
            <p:ph idx="1"/>
          </p:nvPr>
        </p:nvSpPr>
        <p:spPr>
          <a:xfrm>
            <a:off x="838200" y="1650453"/>
            <a:ext cx="10515600" cy="786728"/>
          </a:xfrm>
        </p:spPr>
        <p:txBody>
          <a:bodyPr vert="horz" lIns="91440" tIns="45720" rIns="91440" bIns="45720" rtlCol="0" anchor="t">
            <a:normAutofit/>
          </a:bodyPr>
          <a:lstStyle/>
          <a:p>
            <a:pPr marL="0" indent="0">
              <a:buNone/>
            </a:pPr>
            <a:r>
              <a:rPr lang="en-US" dirty="0">
                <a:latin typeface="roboto"/>
                <a:ea typeface="+mj-ea"/>
                <a:cs typeface="Calibri Light"/>
              </a:rPr>
              <a:t>An Example is a particular instance of data  </a:t>
            </a:r>
            <a:r>
              <a:rPr lang="en-US" b="1" i="1" dirty="0">
                <a:latin typeface="roboto"/>
                <a:ea typeface="+mj-ea"/>
                <a:cs typeface="Calibri Light"/>
              </a:rPr>
              <a:t>x</a:t>
            </a:r>
            <a:r>
              <a:rPr lang="en-US" dirty="0">
                <a:latin typeface="roboto"/>
                <a:ea typeface="+mj-ea"/>
                <a:cs typeface="Calibri Light"/>
              </a:rPr>
              <a:t> </a:t>
            </a:r>
            <a:endParaRPr lang="en-US" dirty="0">
              <a:latin typeface="Calibri" panose="020F0502020204030204"/>
              <a:ea typeface="+mj-ea"/>
              <a:cs typeface="Calibri" panose="020F0502020204030204"/>
            </a:endParaRPr>
          </a:p>
          <a:p>
            <a:pPr marL="0" indent="0">
              <a:buNone/>
            </a:pPr>
            <a:endParaRPr lang="en-US" dirty="0">
              <a:latin typeface="roboto"/>
              <a:ea typeface="+mj-ea"/>
              <a:cs typeface="Calibri Light"/>
            </a:endParaRPr>
          </a:p>
          <a:p>
            <a:pPr marL="0" indent="0">
              <a:buNone/>
            </a:pPr>
            <a:endParaRPr lang="en-US" sz="2500" dirty="0">
              <a:ea typeface="+mn-lt"/>
              <a:cs typeface="+mn-lt"/>
            </a:endParaRPr>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4" name="Content Placeholder 2">
            <a:extLst>
              <a:ext uri="{FF2B5EF4-FFF2-40B4-BE49-F238E27FC236}">
                <a16:creationId xmlns:a16="http://schemas.microsoft.com/office/drawing/2014/main" id="{6C8D075D-27B8-447F-AACB-BA032E2F5B01}"/>
              </a:ext>
            </a:extLst>
          </p:cNvPr>
          <p:cNvSpPr txBox="1">
            <a:spLocks/>
          </p:cNvSpPr>
          <p:nvPr/>
        </p:nvSpPr>
        <p:spPr>
          <a:xfrm>
            <a:off x="835618" y="2429243"/>
            <a:ext cx="10515600" cy="63174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roboto"/>
                <a:ea typeface="+mj-ea"/>
                <a:cs typeface="Calibri Light"/>
              </a:rPr>
              <a:t>Two types of Examples</a:t>
            </a:r>
            <a:endParaRPr lang="en-US" sz="2500" dirty="0">
              <a:ea typeface="+mn-lt"/>
              <a:cs typeface="+mn-lt"/>
            </a:endParaRPr>
          </a:p>
        </p:txBody>
      </p:sp>
      <p:sp>
        <p:nvSpPr>
          <p:cNvPr id="8" name="Content Placeholder 2">
            <a:extLst>
              <a:ext uri="{FF2B5EF4-FFF2-40B4-BE49-F238E27FC236}">
                <a16:creationId xmlns:a16="http://schemas.microsoft.com/office/drawing/2014/main" id="{5CF5FB0C-B66D-4CD8-80AC-C55EBFE5076A}"/>
              </a:ext>
            </a:extLst>
          </p:cNvPr>
          <p:cNvSpPr txBox="1">
            <a:spLocks/>
          </p:cNvSpPr>
          <p:nvPr/>
        </p:nvSpPr>
        <p:spPr>
          <a:xfrm>
            <a:off x="1158499" y="4198632"/>
            <a:ext cx="10515600" cy="125167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latin typeface="roboto"/>
              <a:ea typeface="+mj-ea"/>
              <a:cs typeface="Calibri Light"/>
            </a:endParaRPr>
          </a:p>
          <a:p>
            <a:pPr lvl="1"/>
            <a:r>
              <a:rPr lang="en-US" sz="2500" dirty="0">
                <a:latin typeface="roboto"/>
                <a:ea typeface="+mn-lt"/>
                <a:cs typeface="Calibri Light"/>
              </a:rPr>
              <a:t>Unlabeled examples  - </a:t>
            </a:r>
            <a:r>
              <a:rPr lang="en-US" sz="2500" dirty="0">
                <a:ea typeface="+mn-lt"/>
                <a:cs typeface="+mn-lt"/>
              </a:rPr>
              <a:t>{features, ?}: (x, ?)</a:t>
            </a:r>
          </a:p>
        </p:txBody>
      </p:sp>
      <p:sp>
        <p:nvSpPr>
          <p:cNvPr id="9" name="Content Placeholder 2">
            <a:extLst>
              <a:ext uri="{FF2B5EF4-FFF2-40B4-BE49-F238E27FC236}">
                <a16:creationId xmlns:a16="http://schemas.microsoft.com/office/drawing/2014/main" id="{5E47FC9C-8958-4147-9E6A-5851BCA95904}"/>
              </a:ext>
            </a:extLst>
          </p:cNvPr>
          <p:cNvSpPr txBox="1">
            <a:spLocks/>
          </p:cNvSpPr>
          <p:nvPr/>
        </p:nvSpPr>
        <p:spPr>
          <a:xfrm>
            <a:off x="1158498" y="3139581"/>
            <a:ext cx="10515600" cy="57362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Arial" panose="020B0604020202020204" pitchFamily="34" charset="0"/>
              <a:buChar char="•"/>
            </a:pPr>
            <a:r>
              <a:rPr lang="en-US" sz="2500" dirty="0">
                <a:latin typeface="roboto"/>
                <a:ea typeface="+mj-ea"/>
                <a:cs typeface="Calibri Light"/>
              </a:rPr>
              <a:t>Labeled examples  - </a:t>
            </a:r>
            <a:r>
              <a:rPr lang="en-US" sz="2500" dirty="0">
                <a:ea typeface="+mn-lt"/>
                <a:cs typeface="+mn-lt"/>
              </a:rPr>
              <a:t>{features, label}: (x, y)</a:t>
            </a:r>
          </a:p>
        </p:txBody>
      </p:sp>
    </p:spTree>
    <p:extLst>
      <p:ext uri="{BB962C8B-B14F-4D97-AF65-F5344CB8AC3E}">
        <p14:creationId xmlns:p14="http://schemas.microsoft.com/office/powerpoint/2010/main" val="338216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dirty="0">
                <a:cs typeface="Calibri Light"/>
              </a:rPr>
              <a:t>Model</a:t>
            </a:r>
            <a:endParaRPr lang="en-US" dirty="0"/>
          </a:p>
        </p:txBody>
      </p:sp>
      <p:sp>
        <p:nvSpPr>
          <p:cNvPr id="3" name="Content Placeholder 2">
            <a:extLst>
              <a:ext uri="{FF2B5EF4-FFF2-40B4-BE49-F238E27FC236}">
                <a16:creationId xmlns:a16="http://schemas.microsoft.com/office/drawing/2014/main" id="{6759CE95-E0EB-48D3-8653-D394A40F163F}"/>
              </a:ext>
            </a:extLst>
          </p:cNvPr>
          <p:cNvSpPr>
            <a:spLocks noGrp="1"/>
          </p:cNvSpPr>
          <p:nvPr>
            <p:ph idx="1"/>
          </p:nvPr>
        </p:nvSpPr>
        <p:spPr>
          <a:xfrm>
            <a:off x="838200" y="1650453"/>
            <a:ext cx="10515600" cy="4351338"/>
          </a:xfrm>
        </p:spPr>
        <p:txBody>
          <a:bodyPr vert="horz" lIns="91440" tIns="45720" rIns="91440" bIns="45720" rtlCol="0" anchor="t">
            <a:normAutofit/>
          </a:bodyPr>
          <a:lstStyle/>
          <a:p>
            <a:pPr marL="0" indent="0">
              <a:buNone/>
            </a:pPr>
            <a:r>
              <a:rPr lang="en-US" dirty="0">
                <a:latin typeface="roboto"/>
                <a:ea typeface="+mj-ea"/>
                <a:cs typeface="Calibri Light"/>
              </a:rPr>
              <a:t>A model defines the relationship between features and label. </a:t>
            </a:r>
            <a:endParaRPr lang="en-US"/>
          </a:p>
          <a:p>
            <a:pPr marL="0" indent="0">
              <a:buNone/>
            </a:pPr>
            <a:r>
              <a:rPr lang="en-US" dirty="0">
                <a:latin typeface="roboto"/>
                <a:ea typeface="+mj-ea"/>
                <a:cs typeface="Calibri Light"/>
              </a:rPr>
              <a:t>Two phases of a model's lifecycle:</a:t>
            </a:r>
            <a:endParaRPr lang="en-US" dirty="0">
              <a:ea typeface="+mj-ea"/>
            </a:endParaRPr>
          </a:p>
          <a:p>
            <a:pPr marL="457200" indent="-457200"/>
            <a:r>
              <a:rPr lang="en-US" b="1" dirty="0">
                <a:latin typeface="roboto"/>
                <a:ea typeface="+mj-ea"/>
                <a:cs typeface="Calibri Light"/>
              </a:rPr>
              <a:t>Training </a:t>
            </a:r>
            <a:r>
              <a:rPr lang="en-US" dirty="0">
                <a:latin typeface="roboto"/>
                <a:ea typeface="+mj-ea"/>
                <a:cs typeface="Calibri Light"/>
              </a:rPr>
              <a:t>means creating or learning the model. Show the model labeled examples and enable the model to gradually learn the relationships between features and label</a:t>
            </a:r>
          </a:p>
          <a:p>
            <a:pPr marL="457200" indent="-457200"/>
            <a:r>
              <a:rPr lang="en-US" b="1" dirty="0">
                <a:latin typeface="roboto"/>
                <a:ea typeface="+mj-ea"/>
                <a:cs typeface="Calibri Light"/>
              </a:rPr>
              <a:t>Inference </a:t>
            </a:r>
            <a:r>
              <a:rPr lang="en-US" dirty="0">
                <a:latin typeface="roboto"/>
                <a:ea typeface="+mj-ea"/>
                <a:cs typeface="Calibri Light"/>
              </a:rPr>
              <a:t>means applying the trained model to unlabeled examples. Use the trained model to make useful predictions (y'). </a:t>
            </a:r>
            <a:endParaRPr lang="en-US" dirty="0">
              <a:latin typeface="Calibri"/>
              <a:ea typeface="+mj-ea"/>
              <a:cs typeface="Calibri"/>
            </a:endParaRPr>
          </a:p>
          <a:p>
            <a:pPr marL="0" indent="0">
              <a:buNone/>
            </a:pPr>
            <a:r>
              <a:rPr lang="en-US" dirty="0">
                <a:latin typeface="roboto"/>
                <a:ea typeface="+mj-ea"/>
                <a:cs typeface="Calibri Light"/>
              </a:rPr>
              <a:t>      Ex: Predict </a:t>
            </a:r>
            <a:r>
              <a:rPr lang="en-US" b="1" i="1" dirty="0">
                <a:latin typeface="roboto"/>
                <a:ea typeface="+mj-ea"/>
                <a:cs typeface="Calibri Light"/>
              </a:rPr>
              <a:t>price</a:t>
            </a:r>
            <a:r>
              <a:rPr lang="en-US" dirty="0">
                <a:latin typeface="roboto"/>
                <a:ea typeface="+mj-ea"/>
                <a:cs typeface="Calibri Light"/>
              </a:rPr>
              <a:t> for new unlabeled and unseen examples</a:t>
            </a:r>
            <a:endParaRPr lang="en-US" dirty="0">
              <a:ea typeface="+mj-ea"/>
              <a:cs typeface="Calibri"/>
            </a:endParaRPr>
          </a:p>
          <a:p>
            <a:pPr marL="0" indent="0">
              <a:buNone/>
            </a:pPr>
            <a:endParaRPr lang="en-US" dirty="0">
              <a:latin typeface="roboto"/>
              <a:ea typeface="+mn-lt"/>
              <a:cs typeface="Calibri Light"/>
            </a:endParaRPr>
          </a:p>
          <a:p>
            <a:pPr marL="0" indent="0">
              <a:buNone/>
            </a:pPr>
            <a:endParaRPr lang="en-US" dirty="0">
              <a:latin typeface="roboto"/>
              <a:ea typeface="+mj-ea"/>
              <a:cs typeface="Calibri Light"/>
            </a:endParaRPr>
          </a:p>
          <a:p>
            <a:pPr marL="0" indent="0">
              <a:buNone/>
            </a:pPr>
            <a:endParaRPr lang="en-US" dirty="0">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120239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a:cs typeface="Calibri Light"/>
              </a:rPr>
              <a:t>Linear Regression</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8" name="Picture 8" descr="Chart, scatter chart&#10;&#10;Description automatically generated">
            <a:extLst>
              <a:ext uri="{FF2B5EF4-FFF2-40B4-BE49-F238E27FC236}">
                <a16:creationId xmlns:a16="http://schemas.microsoft.com/office/drawing/2014/main" id="{46D2FFA0-C8DD-4EDB-8A9F-AF0BB40DEBA9}"/>
              </a:ext>
            </a:extLst>
          </p:cNvPr>
          <p:cNvPicPr>
            <a:picLocks noChangeAspect="1"/>
          </p:cNvPicPr>
          <p:nvPr/>
        </p:nvPicPr>
        <p:blipFill>
          <a:blip r:embed="rId4"/>
          <a:stretch>
            <a:fillRect/>
          </a:stretch>
        </p:blipFill>
        <p:spPr>
          <a:xfrm>
            <a:off x="625366" y="2128186"/>
            <a:ext cx="4967889" cy="3880387"/>
          </a:xfrm>
          <a:prstGeom prst="rect">
            <a:avLst/>
          </a:prstGeom>
          <a:ln>
            <a:noFill/>
          </a:ln>
          <a:effectLst>
            <a:outerShdw blurRad="190500" algn="tl" rotWithShape="0">
              <a:srgbClr val="000000">
                <a:alpha val="70000"/>
              </a:srgbClr>
            </a:outerShdw>
          </a:effectLst>
        </p:spPr>
      </p:pic>
      <p:pic>
        <p:nvPicPr>
          <p:cNvPr id="9" name="Picture 9" descr="Chart, scatter chart&#10;&#10;Description automatically generated">
            <a:extLst>
              <a:ext uri="{FF2B5EF4-FFF2-40B4-BE49-F238E27FC236}">
                <a16:creationId xmlns:a16="http://schemas.microsoft.com/office/drawing/2014/main" id="{DFCE6C94-227B-46E7-8961-3619329742E2}"/>
              </a:ext>
            </a:extLst>
          </p:cNvPr>
          <p:cNvPicPr>
            <a:picLocks noChangeAspect="1"/>
          </p:cNvPicPr>
          <p:nvPr/>
        </p:nvPicPr>
        <p:blipFill>
          <a:blip r:embed="rId5"/>
          <a:stretch>
            <a:fillRect/>
          </a:stretch>
        </p:blipFill>
        <p:spPr>
          <a:xfrm>
            <a:off x="6476124" y="2176685"/>
            <a:ext cx="4985406" cy="37833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1224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a:cs typeface="Calibri Light"/>
              </a:rPr>
              <a:t>Linear Regression – High school Math</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3" descr="Text&#10;&#10;Description automatically generated">
            <a:extLst>
              <a:ext uri="{FF2B5EF4-FFF2-40B4-BE49-F238E27FC236}">
                <a16:creationId xmlns:a16="http://schemas.microsoft.com/office/drawing/2014/main" id="{45570C35-F6FC-4664-AF2B-897972808911}"/>
              </a:ext>
            </a:extLst>
          </p:cNvPr>
          <p:cNvPicPr>
            <a:picLocks noChangeAspect="1"/>
          </p:cNvPicPr>
          <p:nvPr/>
        </p:nvPicPr>
        <p:blipFill>
          <a:blip r:embed="rId4"/>
          <a:stretch>
            <a:fillRect/>
          </a:stretch>
        </p:blipFill>
        <p:spPr>
          <a:xfrm>
            <a:off x="836448" y="1691947"/>
            <a:ext cx="2286000" cy="723900"/>
          </a:xfrm>
          <a:prstGeom prst="rect">
            <a:avLst/>
          </a:prstGeom>
        </p:spPr>
      </p:pic>
      <p:pic>
        <p:nvPicPr>
          <p:cNvPr id="4" name="Picture 5" descr="A picture containing diagram&#10;&#10;Description automatically generated">
            <a:extLst>
              <a:ext uri="{FF2B5EF4-FFF2-40B4-BE49-F238E27FC236}">
                <a16:creationId xmlns:a16="http://schemas.microsoft.com/office/drawing/2014/main" id="{20F3730B-9196-428D-9F04-D52744B08F45}"/>
              </a:ext>
            </a:extLst>
          </p:cNvPr>
          <p:cNvPicPr>
            <a:picLocks noChangeAspect="1"/>
          </p:cNvPicPr>
          <p:nvPr/>
        </p:nvPicPr>
        <p:blipFill>
          <a:blip r:embed="rId5"/>
          <a:stretch>
            <a:fillRect/>
          </a:stretch>
        </p:blipFill>
        <p:spPr>
          <a:xfrm>
            <a:off x="7829988" y="1637095"/>
            <a:ext cx="2400300" cy="781050"/>
          </a:xfrm>
          <a:prstGeom prst="rect">
            <a:avLst/>
          </a:prstGeom>
        </p:spPr>
      </p:pic>
      <p:pic>
        <p:nvPicPr>
          <p:cNvPr id="6" name="Picture 9" descr="Chart, box and whisker chart&#10;&#10;Description automatically generated">
            <a:extLst>
              <a:ext uri="{FF2B5EF4-FFF2-40B4-BE49-F238E27FC236}">
                <a16:creationId xmlns:a16="http://schemas.microsoft.com/office/drawing/2014/main" id="{5527A0DC-2163-4BE6-81A9-C84A41B3B74B}"/>
              </a:ext>
            </a:extLst>
          </p:cNvPr>
          <p:cNvPicPr>
            <a:picLocks noChangeAspect="1"/>
          </p:cNvPicPr>
          <p:nvPr/>
        </p:nvPicPr>
        <p:blipFill>
          <a:blip r:embed="rId6"/>
          <a:stretch>
            <a:fillRect/>
          </a:stretch>
        </p:blipFill>
        <p:spPr>
          <a:xfrm>
            <a:off x="3673366" y="5062803"/>
            <a:ext cx="4643820" cy="796394"/>
          </a:xfrm>
          <a:prstGeom prst="rect">
            <a:avLst/>
          </a:prstGeom>
        </p:spPr>
      </p:pic>
    </p:spTree>
    <p:extLst>
      <p:ext uri="{BB962C8B-B14F-4D97-AF65-F5344CB8AC3E}">
        <p14:creationId xmlns:p14="http://schemas.microsoft.com/office/powerpoint/2010/main" val="44011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838200" y="14780"/>
            <a:ext cx="10515600" cy="1325563"/>
          </a:xfrm>
        </p:spPr>
        <p:txBody>
          <a:bodyPr/>
          <a:lstStyle/>
          <a:p>
            <a:r>
              <a:rPr lang="en-US">
                <a:cs typeface="Calibri Light"/>
              </a:rPr>
              <a:t>Model Training</a:t>
            </a:r>
            <a:endParaRPr lang="en-US" dirty="0"/>
          </a:p>
        </p:txBody>
      </p:sp>
      <p:sp>
        <p:nvSpPr>
          <p:cNvPr id="3" name="Content Placeholder 2">
            <a:extLst>
              <a:ext uri="{FF2B5EF4-FFF2-40B4-BE49-F238E27FC236}">
                <a16:creationId xmlns:a16="http://schemas.microsoft.com/office/drawing/2014/main" id="{6759CE95-E0EB-48D3-8653-D394A40F163F}"/>
              </a:ext>
            </a:extLst>
          </p:cNvPr>
          <p:cNvSpPr>
            <a:spLocks noGrp="1"/>
          </p:cNvSpPr>
          <p:nvPr>
            <p:ph idx="1"/>
          </p:nvPr>
        </p:nvSpPr>
        <p:spPr>
          <a:xfrm>
            <a:off x="838200" y="1168729"/>
            <a:ext cx="10971048" cy="4351338"/>
          </a:xfrm>
        </p:spPr>
        <p:txBody>
          <a:bodyPr vert="horz" lIns="91440" tIns="45720" rIns="91440" bIns="45720" rtlCol="0" anchor="t">
            <a:normAutofit/>
          </a:bodyPr>
          <a:lstStyle/>
          <a:p>
            <a:pPr marL="0" indent="0">
              <a:buNone/>
            </a:pPr>
            <a:r>
              <a:rPr lang="en-US" b="1">
                <a:latin typeface="roboto"/>
                <a:ea typeface="+mj-ea"/>
                <a:cs typeface="Calibri Light"/>
              </a:rPr>
              <a:t>Training </a:t>
            </a:r>
            <a:r>
              <a:rPr lang="en-US">
                <a:latin typeface="roboto"/>
                <a:ea typeface="+mj-ea"/>
                <a:cs typeface="Calibri Light"/>
              </a:rPr>
              <a:t>a model simply means </a:t>
            </a:r>
            <a:r>
              <a:rPr lang="en-US" u="sng">
                <a:latin typeface="roboto"/>
                <a:ea typeface="+mj-ea"/>
                <a:cs typeface="Calibri Light"/>
              </a:rPr>
              <a:t>learning</a:t>
            </a:r>
            <a:r>
              <a:rPr lang="en-US">
                <a:latin typeface="roboto"/>
                <a:ea typeface="+mj-ea"/>
                <a:cs typeface="Calibri Light"/>
              </a:rPr>
              <a:t> (determining) good values for all the </a:t>
            </a:r>
            <a:r>
              <a:rPr lang="en-US" u="sng">
                <a:latin typeface="roboto"/>
                <a:ea typeface="+mj-ea"/>
                <a:cs typeface="Calibri Light"/>
              </a:rPr>
              <a:t>weights and the bias</a:t>
            </a:r>
            <a:r>
              <a:rPr lang="en-US">
                <a:latin typeface="roboto"/>
                <a:ea typeface="+mj-ea"/>
                <a:cs typeface="Calibri Light"/>
              </a:rPr>
              <a:t> from labeled examples. </a:t>
            </a:r>
            <a:endParaRPr lang="en-US"/>
          </a:p>
          <a:p>
            <a:pPr marL="0" indent="0">
              <a:buNone/>
            </a:pPr>
            <a:r>
              <a:rPr lang="en-US">
                <a:latin typeface="roboto"/>
                <a:ea typeface="+mj-ea"/>
                <a:cs typeface="Calibri Light"/>
              </a:rPr>
              <a:t>In supervised learning, a machine learning algorithm builds a model by examining many examples and attempting to find a model that </a:t>
            </a:r>
            <a:r>
              <a:rPr lang="en-US" u="sng">
                <a:latin typeface="roboto"/>
                <a:ea typeface="+mj-ea"/>
                <a:cs typeface="Calibri Light"/>
              </a:rPr>
              <a:t>minimizes loss</a:t>
            </a:r>
            <a:r>
              <a:rPr lang="en-US">
                <a:latin typeface="roboto"/>
                <a:ea typeface="+mj-ea"/>
                <a:cs typeface="Calibri Light"/>
              </a:rPr>
              <a:t>; this process is called </a:t>
            </a:r>
            <a:r>
              <a:rPr lang="en-US" b="1">
                <a:latin typeface="roboto"/>
                <a:ea typeface="+mj-ea"/>
                <a:cs typeface="Calibri Light"/>
              </a:rPr>
              <a:t>empirical risk minimization</a:t>
            </a:r>
            <a:endParaRPr lang="en-US" b="1">
              <a:ea typeface="+mj-ea"/>
              <a:cs typeface="Calibri"/>
            </a:endParaRPr>
          </a:p>
          <a:p>
            <a:pPr marL="0" indent="0">
              <a:buNone/>
            </a:pPr>
            <a:endParaRPr lang="en-US" dirty="0">
              <a:latin typeface="roboto"/>
              <a:ea typeface="+mn-lt"/>
              <a:cs typeface="Calibri Light"/>
            </a:endParaRPr>
          </a:p>
          <a:p>
            <a:pPr marL="0" indent="0">
              <a:buNone/>
            </a:pPr>
            <a:endParaRPr lang="en-US" dirty="0">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Diagram&#10;&#10;Description automatically generated">
            <a:extLst>
              <a:ext uri="{FF2B5EF4-FFF2-40B4-BE49-F238E27FC236}">
                <a16:creationId xmlns:a16="http://schemas.microsoft.com/office/drawing/2014/main" id="{09E537B3-D7AC-4488-9738-D76A13E7E98B}"/>
              </a:ext>
            </a:extLst>
          </p:cNvPr>
          <p:cNvPicPr>
            <a:picLocks noChangeAspect="1"/>
          </p:cNvPicPr>
          <p:nvPr/>
        </p:nvPicPr>
        <p:blipFill>
          <a:blip r:embed="rId4"/>
          <a:stretch>
            <a:fillRect/>
          </a:stretch>
        </p:blipFill>
        <p:spPr>
          <a:xfrm>
            <a:off x="2552263" y="3660133"/>
            <a:ext cx="6421820" cy="26032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1561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a:cs typeface="Calibri Light"/>
              </a:rPr>
              <a:t>Loss</a:t>
            </a:r>
            <a:endParaRPr lang="en-US"/>
          </a:p>
        </p:txBody>
      </p:sp>
      <p:sp>
        <p:nvSpPr>
          <p:cNvPr id="3" name="Content Placeholder 2">
            <a:extLst>
              <a:ext uri="{FF2B5EF4-FFF2-40B4-BE49-F238E27FC236}">
                <a16:creationId xmlns:a16="http://schemas.microsoft.com/office/drawing/2014/main" id="{6759CE95-E0EB-48D3-8653-D394A40F163F}"/>
              </a:ext>
            </a:extLst>
          </p:cNvPr>
          <p:cNvSpPr>
            <a:spLocks noGrp="1"/>
          </p:cNvSpPr>
          <p:nvPr>
            <p:ph idx="1"/>
          </p:nvPr>
        </p:nvSpPr>
        <p:spPr>
          <a:xfrm>
            <a:off x="838200" y="1282590"/>
            <a:ext cx="10515600" cy="477241"/>
          </a:xfrm>
        </p:spPr>
        <p:txBody>
          <a:bodyPr vert="horz" lIns="91440" tIns="45720" rIns="91440" bIns="45720" rtlCol="0" anchor="t">
            <a:normAutofit/>
          </a:bodyPr>
          <a:lstStyle/>
          <a:p>
            <a:pPr marL="0" indent="0">
              <a:buNone/>
            </a:pPr>
            <a:r>
              <a:rPr lang="en-US">
                <a:latin typeface="roboto"/>
                <a:ea typeface="+mj-ea"/>
                <a:cs typeface="Calibri Light"/>
              </a:rPr>
              <a:t>Loss  - Penalty for a bad prediction</a:t>
            </a:r>
            <a:endParaRPr lang="en-US" dirty="0">
              <a:latin typeface="roboto"/>
              <a:ea typeface="+mj-ea"/>
              <a:cs typeface="Calibri Light"/>
            </a:endParaRPr>
          </a:p>
          <a:p>
            <a:pPr marL="0" indent="0">
              <a:buNone/>
            </a:pPr>
            <a:endParaRPr lang="en-US" dirty="0">
              <a:latin typeface="roboto"/>
              <a:ea typeface="+mj-ea"/>
              <a:cs typeface="Calibri Light"/>
            </a:endParaRPr>
          </a:p>
          <a:p>
            <a:pPr marL="0" indent="0">
              <a:buNone/>
            </a:pPr>
            <a:endParaRPr lang="en-US" dirty="0">
              <a:latin typeface="roboto"/>
              <a:ea typeface="+mj-ea"/>
              <a:cs typeface="Calibri Light"/>
            </a:endParaRPr>
          </a:p>
          <a:p>
            <a:pPr marL="0" indent="0">
              <a:buNone/>
            </a:pPr>
            <a:endParaRPr lang="en-US" dirty="0">
              <a:latin typeface="roboto"/>
              <a:ea typeface="+mj-ea"/>
              <a:cs typeface="Calibri Light"/>
            </a:endParaRPr>
          </a:p>
          <a:p>
            <a:pPr marL="0" indent="0">
              <a:buNone/>
            </a:pPr>
            <a:endParaRPr lang="en-US">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4" name="Picture 5" descr="Chart&#10;&#10;Description automatically generated">
            <a:extLst>
              <a:ext uri="{FF2B5EF4-FFF2-40B4-BE49-F238E27FC236}">
                <a16:creationId xmlns:a16="http://schemas.microsoft.com/office/drawing/2014/main" id="{08FE750B-E6BC-4C74-8754-2B7AF4760125}"/>
              </a:ext>
            </a:extLst>
          </p:cNvPr>
          <p:cNvPicPr>
            <a:picLocks noChangeAspect="1"/>
          </p:cNvPicPr>
          <p:nvPr/>
        </p:nvPicPr>
        <p:blipFill>
          <a:blip r:embed="rId4"/>
          <a:stretch>
            <a:fillRect/>
          </a:stretch>
        </p:blipFill>
        <p:spPr>
          <a:xfrm>
            <a:off x="6736570" y="1772111"/>
            <a:ext cx="3689130" cy="2683156"/>
          </a:xfrm>
          <a:prstGeom prst="rect">
            <a:avLst/>
          </a:prstGeom>
          <a:ln>
            <a:noFill/>
          </a:ln>
          <a:effectLst>
            <a:outerShdw blurRad="190500" algn="tl" rotWithShape="0">
              <a:srgbClr val="000000">
                <a:alpha val="70000"/>
              </a:srgbClr>
            </a:outerShdw>
          </a:effectLst>
        </p:spPr>
      </p:pic>
      <p:pic>
        <p:nvPicPr>
          <p:cNvPr id="6" name="Picture 7" descr="Chart, scatter chart&#10;&#10;Description automatically generated">
            <a:extLst>
              <a:ext uri="{FF2B5EF4-FFF2-40B4-BE49-F238E27FC236}">
                <a16:creationId xmlns:a16="http://schemas.microsoft.com/office/drawing/2014/main" id="{3375B663-1677-406C-B16F-9B4390A7EBE2}"/>
              </a:ext>
            </a:extLst>
          </p:cNvPr>
          <p:cNvPicPr>
            <a:picLocks noChangeAspect="1"/>
          </p:cNvPicPr>
          <p:nvPr/>
        </p:nvPicPr>
        <p:blipFill>
          <a:blip r:embed="rId5"/>
          <a:stretch>
            <a:fillRect/>
          </a:stretch>
        </p:blipFill>
        <p:spPr>
          <a:xfrm>
            <a:off x="1291021" y="1771470"/>
            <a:ext cx="3689130" cy="2684439"/>
          </a:xfrm>
          <a:prstGeom prst="rect">
            <a:avLst/>
          </a:prstGeom>
          <a:ln>
            <a:noFill/>
          </a:ln>
          <a:effectLst>
            <a:outerShdw blurRad="190500" algn="tl" rotWithShape="0">
              <a:srgbClr val="000000">
                <a:alpha val="70000"/>
              </a:srgbClr>
            </a:outerShdw>
          </a:effectLst>
        </p:spPr>
      </p:pic>
      <p:sp>
        <p:nvSpPr>
          <p:cNvPr id="9" name="Content Placeholder 2">
            <a:extLst>
              <a:ext uri="{FF2B5EF4-FFF2-40B4-BE49-F238E27FC236}">
                <a16:creationId xmlns:a16="http://schemas.microsoft.com/office/drawing/2014/main" id="{E10E1BA9-201A-48C0-B797-C95D5ACE0AFF}"/>
              </a:ext>
            </a:extLst>
          </p:cNvPr>
          <p:cNvSpPr txBox="1">
            <a:spLocks/>
          </p:cNvSpPr>
          <p:nvPr/>
        </p:nvSpPr>
        <p:spPr>
          <a:xfrm>
            <a:off x="915553" y="4604217"/>
            <a:ext cx="10977418" cy="180496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a:latin typeface="roboto"/>
                <a:ea typeface="+mj-ea"/>
                <a:cs typeface="Calibri Light"/>
              </a:rPr>
              <a:t>Goal</a:t>
            </a:r>
            <a:r>
              <a:rPr lang="en-US">
                <a:latin typeface="roboto"/>
                <a:ea typeface="+mj-ea"/>
                <a:cs typeface="Calibri Light"/>
              </a:rPr>
              <a:t>: Find a set of weights and biases that have the </a:t>
            </a:r>
            <a:r>
              <a:rPr lang="en-US" b="1">
                <a:latin typeface="roboto"/>
                <a:ea typeface="+mj-ea"/>
                <a:cs typeface="Calibri Light"/>
              </a:rPr>
              <a:t>least loss</a:t>
            </a:r>
            <a:endParaRPr lang="en-US">
              <a:ea typeface="+mj-ea"/>
            </a:endParaRPr>
          </a:p>
          <a:p>
            <a:pPr marL="0" indent="0">
              <a:buFont typeface="Arial" panose="020B0604020202020204" pitchFamily="34" charset="0"/>
              <a:buNone/>
            </a:pPr>
            <a:r>
              <a:rPr lang="en-US">
                <a:latin typeface="roboto"/>
                <a:ea typeface="+mj-ea"/>
                <a:cs typeface="Calibri Light"/>
              </a:rPr>
              <a:t>A Machine Learning model is trained by starting with an </a:t>
            </a:r>
            <a:r>
              <a:rPr lang="en-US" u="sng">
                <a:latin typeface="roboto"/>
                <a:ea typeface="+mj-ea"/>
                <a:cs typeface="Calibri Light"/>
              </a:rPr>
              <a:t>initial guess</a:t>
            </a:r>
            <a:r>
              <a:rPr lang="en-US">
                <a:latin typeface="roboto"/>
                <a:ea typeface="+mj-ea"/>
                <a:cs typeface="Calibri Light"/>
              </a:rPr>
              <a:t> for the weights and bias and iteratively adjusting those guesses until learning the weights and bias with the </a:t>
            </a:r>
            <a:r>
              <a:rPr lang="en-US" u="sng">
                <a:latin typeface="roboto"/>
                <a:ea typeface="+mj-ea"/>
                <a:cs typeface="Calibri Light"/>
              </a:rPr>
              <a:t>lowest possible loss</a:t>
            </a:r>
            <a:r>
              <a:rPr lang="en-US">
                <a:latin typeface="roboto"/>
                <a:ea typeface="+mj-ea"/>
                <a:cs typeface="Calibri Light"/>
              </a:rPr>
              <a:t>.</a:t>
            </a:r>
          </a:p>
          <a:p>
            <a:pPr marL="0" indent="0">
              <a:buFont typeface="Arial" panose="020B0604020202020204" pitchFamily="34" charset="0"/>
              <a:buNone/>
            </a:pPr>
            <a:endParaRPr lang="en-US" dirty="0">
              <a:latin typeface="roboto"/>
              <a:ea typeface="+mj-ea"/>
              <a:cs typeface="Calibri Light"/>
            </a:endParaRPr>
          </a:p>
        </p:txBody>
      </p:sp>
    </p:spTree>
    <p:extLst>
      <p:ext uri="{BB962C8B-B14F-4D97-AF65-F5344CB8AC3E}">
        <p14:creationId xmlns:p14="http://schemas.microsoft.com/office/powerpoint/2010/main" val="28779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a:cs typeface="Calibri Light"/>
              </a:rPr>
              <a:t>Loss</a:t>
            </a:r>
            <a:endParaRPr lang="en-US"/>
          </a:p>
        </p:txBody>
      </p:sp>
      <p:sp>
        <p:nvSpPr>
          <p:cNvPr id="3" name="Content Placeholder 2">
            <a:extLst>
              <a:ext uri="{FF2B5EF4-FFF2-40B4-BE49-F238E27FC236}">
                <a16:creationId xmlns:a16="http://schemas.microsoft.com/office/drawing/2014/main" id="{6759CE95-E0EB-48D3-8653-D394A40F163F}"/>
              </a:ext>
            </a:extLst>
          </p:cNvPr>
          <p:cNvSpPr>
            <a:spLocks noGrp="1"/>
          </p:cNvSpPr>
          <p:nvPr>
            <p:ph idx="1"/>
          </p:nvPr>
        </p:nvSpPr>
        <p:spPr>
          <a:xfrm>
            <a:off x="838200" y="1682500"/>
            <a:ext cx="10509828" cy="978076"/>
          </a:xfrm>
        </p:spPr>
        <p:txBody>
          <a:bodyPr vert="horz" lIns="91440" tIns="45720" rIns="91440" bIns="45720" rtlCol="0" anchor="t">
            <a:normAutofit/>
          </a:bodyPr>
          <a:lstStyle/>
          <a:p>
            <a:pPr marL="0" indent="0">
              <a:buNone/>
            </a:pPr>
            <a:r>
              <a:rPr lang="en-US" b="1">
                <a:latin typeface="roboto"/>
                <a:ea typeface="+mj-ea"/>
                <a:cs typeface="Calibri Light"/>
              </a:rPr>
              <a:t>Mean Square Error (MSE)</a:t>
            </a:r>
            <a:r>
              <a:rPr lang="en-US">
                <a:latin typeface="roboto"/>
                <a:ea typeface="+mj-ea"/>
                <a:cs typeface="Calibri Light"/>
              </a:rPr>
              <a:t> - Average squared loss per example over the whole dataset </a:t>
            </a:r>
            <a:endParaRPr lang="en-US" dirty="0">
              <a:latin typeface="roboto"/>
              <a:ea typeface="+mj-ea"/>
              <a:cs typeface="Calibri Light"/>
            </a:endParaRPr>
          </a:p>
          <a:p>
            <a:pPr marL="0" indent="0">
              <a:buNone/>
            </a:pPr>
            <a:endParaRPr lang="en-US" dirty="0">
              <a:ea typeface="+mn-lt"/>
              <a:cs typeface="+mn-lt"/>
            </a:endParaRPr>
          </a:p>
          <a:p>
            <a:pPr marL="0" indent="0">
              <a:buNone/>
            </a:pPr>
            <a:endParaRPr lang="en-US" b="1" dirty="0">
              <a:latin typeface="roboto"/>
              <a:ea typeface="+mn-lt"/>
              <a:cs typeface="Calibri Light"/>
            </a:endParaRPr>
          </a:p>
          <a:p>
            <a:pPr marL="0" indent="0">
              <a:buNone/>
            </a:pPr>
            <a:endParaRPr lang="en-US" dirty="0">
              <a:ea typeface="+mn-lt"/>
              <a:cs typeface="+mn-lt"/>
            </a:endParaRPr>
          </a:p>
          <a:p>
            <a:pPr marL="0" indent="0">
              <a:buNone/>
            </a:pPr>
            <a:endParaRPr lang="en-US" dirty="0">
              <a:ea typeface="+mn-lt"/>
              <a:cs typeface="+mn-lt"/>
            </a:endParaRPr>
          </a:p>
          <a:p>
            <a:pPr marL="0" indent="0">
              <a:buNone/>
            </a:pPr>
            <a:endParaRPr lang="en-US" b="1" dirty="0">
              <a:latin typeface="roboto"/>
              <a:ea typeface="+mj-ea"/>
              <a:cs typeface="Calibri Light"/>
            </a:endParaRPr>
          </a:p>
          <a:p>
            <a:pPr marL="0" indent="0">
              <a:buNone/>
            </a:pPr>
            <a:endParaRPr lang="en-US" dirty="0">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8" name="Picture 8" descr="Text&#10;&#10;Description automatically generated">
            <a:extLst>
              <a:ext uri="{FF2B5EF4-FFF2-40B4-BE49-F238E27FC236}">
                <a16:creationId xmlns:a16="http://schemas.microsoft.com/office/drawing/2014/main" id="{78379A16-0B9F-4D26-9673-FAD368E30DE6}"/>
              </a:ext>
            </a:extLst>
          </p:cNvPr>
          <p:cNvPicPr>
            <a:picLocks noChangeAspect="1"/>
          </p:cNvPicPr>
          <p:nvPr/>
        </p:nvPicPr>
        <p:blipFill>
          <a:blip r:embed="rId4"/>
          <a:stretch>
            <a:fillRect/>
          </a:stretch>
        </p:blipFill>
        <p:spPr>
          <a:xfrm>
            <a:off x="2823780" y="2665001"/>
            <a:ext cx="5362027" cy="1072548"/>
          </a:xfrm>
          <a:prstGeom prst="rect">
            <a:avLst/>
          </a:prstGeom>
          <a:ln>
            <a:noFill/>
          </a:ln>
          <a:effectLst>
            <a:outerShdw blurRad="190500" algn="tl" rotWithShape="0">
              <a:srgbClr val="000000">
                <a:alpha val="70000"/>
              </a:srgbClr>
            </a:outerShdw>
          </a:effectLst>
        </p:spPr>
      </p:pic>
      <p:sp>
        <p:nvSpPr>
          <p:cNvPr id="4" name="Content Placeholder 2">
            <a:extLst>
              <a:ext uri="{FF2B5EF4-FFF2-40B4-BE49-F238E27FC236}">
                <a16:creationId xmlns:a16="http://schemas.microsoft.com/office/drawing/2014/main" id="{D5569A4F-8A09-40CB-9F07-6C876BDFC7B3}"/>
              </a:ext>
            </a:extLst>
          </p:cNvPr>
          <p:cNvSpPr txBox="1">
            <a:spLocks/>
          </p:cNvSpPr>
          <p:nvPr/>
        </p:nvSpPr>
        <p:spPr>
          <a:xfrm>
            <a:off x="834182" y="4324285"/>
            <a:ext cx="10515600" cy="195519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atin typeface="roboto"/>
                <a:ea typeface="+mj-ea"/>
                <a:cs typeface="Calibri Light"/>
              </a:rPr>
              <a:t>Learning continues iterating until the algorithm discovers the model parameters with the lowest possible loss. Usually, iterate until overall loss stops changing or at least changes extremely slowly. When that happens, the model has </a:t>
            </a:r>
            <a:r>
              <a:rPr lang="en-US" b="1">
                <a:latin typeface="roboto"/>
                <a:ea typeface="+mj-ea"/>
                <a:cs typeface="Calibri Light"/>
              </a:rPr>
              <a:t>converged</a:t>
            </a:r>
            <a:endParaRPr lang="en-US">
              <a:ea typeface="+mj-ea"/>
            </a:endParaRPr>
          </a:p>
          <a:p>
            <a:pPr marL="0" indent="0">
              <a:buFont typeface="Arial" panose="020B0604020202020204" pitchFamily="34" charset="0"/>
              <a:buNone/>
            </a:pPr>
            <a:endParaRPr lang="en-US" dirty="0">
              <a:latin typeface="Calibri" panose="020F0502020204030204"/>
              <a:ea typeface="+mn-lt"/>
              <a:cs typeface="Calibri" panose="020F0502020204030204"/>
            </a:endParaRPr>
          </a:p>
          <a:p>
            <a:pPr marL="0" indent="0">
              <a:buFont typeface="Arial" panose="020B0604020202020204" pitchFamily="34" charset="0"/>
              <a:buNone/>
            </a:pPr>
            <a:endParaRPr lang="en-US" dirty="0">
              <a:latin typeface="Calibri" panose="020F0502020204030204"/>
              <a:ea typeface="+mj-ea"/>
              <a:cs typeface="Calibri" panose="020F0502020204030204"/>
            </a:endParaRPr>
          </a:p>
          <a:p>
            <a:pPr marL="0" indent="0">
              <a:buFont typeface="Arial" panose="020B0604020202020204" pitchFamily="34" charset="0"/>
              <a:buNone/>
            </a:pPr>
            <a:endParaRPr lang="en-US" b="1" dirty="0">
              <a:latin typeface="roboto"/>
              <a:ea typeface="+mj-ea"/>
              <a:cs typeface="Calibri Light"/>
            </a:endParaRPr>
          </a:p>
          <a:p>
            <a:pPr marL="0" indent="0">
              <a:buFont typeface="Arial" panose="020B0604020202020204" pitchFamily="34" charset="0"/>
              <a:buNone/>
            </a:pPr>
            <a:endParaRPr lang="en-US" dirty="0">
              <a:latin typeface="roboto"/>
              <a:ea typeface="+mj-ea"/>
              <a:cs typeface="Calibri Light"/>
            </a:endParaRPr>
          </a:p>
        </p:txBody>
      </p:sp>
    </p:spTree>
    <p:extLst>
      <p:ext uri="{BB962C8B-B14F-4D97-AF65-F5344CB8AC3E}">
        <p14:creationId xmlns:p14="http://schemas.microsoft.com/office/powerpoint/2010/main" val="400937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Gradient Descent</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9" name="Picture 9" descr="Shape&#10;&#10;Description automatically generated">
            <a:extLst>
              <a:ext uri="{FF2B5EF4-FFF2-40B4-BE49-F238E27FC236}">
                <a16:creationId xmlns:a16="http://schemas.microsoft.com/office/drawing/2014/main" id="{1CF02AD3-9F68-435A-A212-6BB3032CD948}"/>
              </a:ext>
            </a:extLst>
          </p:cNvPr>
          <p:cNvPicPr>
            <a:picLocks noChangeAspect="1"/>
          </p:cNvPicPr>
          <p:nvPr/>
        </p:nvPicPr>
        <p:blipFill>
          <a:blip r:embed="rId4"/>
          <a:stretch>
            <a:fillRect/>
          </a:stretch>
        </p:blipFill>
        <p:spPr>
          <a:xfrm>
            <a:off x="1273504" y="1153546"/>
            <a:ext cx="3233682" cy="2282425"/>
          </a:xfrm>
          <a:prstGeom prst="rect">
            <a:avLst/>
          </a:prstGeom>
        </p:spPr>
      </p:pic>
      <p:pic>
        <p:nvPicPr>
          <p:cNvPr id="10" name="Picture 10" descr="Diagram&#10;&#10;Description automatically generated">
            <a:extLst>
              <a:ext uri="{FF2B5EF4-FFF2-40B4-BE49-F238E27FC236}">
                <a16:creationId xmlns:a16="http://schemas.microsoft.com/office/drawing/2014/main" id="{27AEE679-04CD-4885-84DA-CB530F598674}"/>
              </a:ext>
            </a:extLst>
          </p:cNvPr>
          <p:cNvPicPr>
            <a:picLocks noChangeAspect="1"/>
          </p:cNvPicPr>
          <p:nvPr/>
        </p:nvPicPr>
        <p:blipFill>
          <a:blip r:embed="rId5"/>
          <a:stretch>
            <a:fillRect/>
          </a:stretch>
        </p:blipFill>
        <p:spPr>
          <a:xfrm>
            <a:off x="7518400" y="872630"/>
            <a:ext cx="4416096" cy="2415084"/>
          </a:xfrm>
          <a:prstGeom prst="rect">
            <a:avLst/>
          </a:prstGeom>
        </p:spPr>
      </p:pic>
      <p:pic>
        <p:nvPicPr>
          <p:cNvPr id="11" name="Picture 11" descr="Diagram&#10;&#10;Description automatically generated">
            <a:extLst>
              <a:ext uri="{FF2B5EF4-FFF2-40B4-BE49-F238E27FC236}">
                <a16:creationId xmlns:a16="http://schemas.microsoft.com/office/drawing/2014/main" id="{5CB63DA7-41E5-4DCD-B247-B181F917BBBF}"/>
              </a:ext>
            </a:extLst>
          </p:cNvPr>
          <p:cNvPicPr>
            <a:picLocks noChangeAspect="1"/>
          </p:cNvPicPr>
          <p:nvPr/>
        </p:nvPicPr>
        <p:blipFill>
          <a:blip r:embed="rId6"/>
          <a:stretch>
            <a:fillRect/>
          </a:stretch>
        </p:blipFill>
        <p:spPr>
          <a:xfrm>
            <a:off x="73573" y="3519409"/>
            <a:ext cx="4372302" cy="2779599"/>
          </a:xfrm>
          <a:prstGeom prst="rect">
            <a:avLst/>
          </a:prstGeom>
        </p:spPr>
      </p:pic>
      <p:pic>
        <p:nvPicPr>
          <p:cNvPr id="12" name="Picture 12" descr="Diagram&#10;&#10;Description automatically generated">
            <a:extLst>
              <a:ext uri="{FF2B5EF4-FFF2-40B4-BE49-F238E27FC236}">
                <a16:creationId xmlns:a16="http://schemas.microsoft.com/office/drawing/2014/main" id="{02389376-4F3F-4719-AF53-0D1541835273}"/>
              </a:ext>
            </a:extLst>
          </p:cNvPr>
          <p:cNvPicPr>
            <a:picLocks noChangeAspect="1"/>
          </p:cNvPicPr>
          <p:nvPr/>
        </p:nvPicPr>
        <p:blipFill>
          <a:blip r:embed="rId7"/>
          <a:stretch>
            <a:fillRect/>
          </a:stretch>
        </p:blipFill>
        <p:spPr>
          <a:xfrm>
            <a:off x="7518400" y="3513335"/>
            <a:ext cx="4363545" cy="2782985"/>
          </a:xfrm>
          <a:prstGeom prst="rect">
            <a:avLst/>
          </a:prstGeom>
        </p:spPr>
      </p:pic>
      <p:sp>
        <p:nvSpPr>
          <p:cNvPr id="14" name="TextBox 13">
            <a:extLst>
              <a:ext uri="{FF2B5EF4-FFF2-40B4-BE49-F238E27FC236}">
                <a16:creationId xmlns:a16="http://schemas.microsoft.com/office/drawing/2014/main" id="{5DBE8CDE-ABFB-4D0A-8ADB-262CD0AC012A}"/>
              </a:ext>
            </a:extLst>
          </p:cNvPr>
          <p:cNvSpPr txBox="1"/>
          <p:nvPr/>
        </p:nvSpPr>
        <p:spPr>
          <a:xfrm>
            <a:off x="5372537" y="196192"/>
            <a:ext cx="46000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trike="sngStrike">
                <a:solidFill>
                  <a:srgbClr val="202124"/>
                </a:solidFill>
                <a:latin typeface="Roboto"/>
              </a:rPr>
              <a:t>Gradients, Partial Derivates, Calculus</a:t>
            </a:r>
          </a:p>
        </p:txBody>
      </p:sp>
    </p:spTree>
    <p:extLst>
      <p:ext uri="{BB962C8B-B14F-4D97-AF65-F5344CB8AC3E}">
        <p14:creationId xmlns:p14="http://schemas.microsoft.com/office/powerpoint/2010/main" val="193580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Learning Rate</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9" name="Picture 9" descr="Shape&#10;&#10;Description automatically generated">
            <a:extLst>
              <a:ext uri="{FF2B5EF4-FFF2-40B4-BE49-F238E27FC236}">
                <a16:creationId xmlns:a16="http://schemas.microsoft.com/office/drawing/2014/main" id="{1CF02AD3-9F68-435A-A212-6BB3032CD948}"/>
              </a:ext>
            </a:extLst>
          </p:cNvPr>
          <p:cNvPicPr>
            <a:picLocks noChangeAspect="1"/>
          </p:cNvPicPr>
          <p:nvPr/>
        </p:nvPicPr>
        <p:blipFill>
          <a:blip r:embed="rId4"/>
          <a:stretch>
            <a:fillRect/>
          </a:stretch>
        </p:blipFill>
        <p:spPr>
          <a:xfrm>
            <a:off x="1273504" y="1153546"/>
            <a:ext cx="3233682" cy="2282425"/>
          </a:xfrm>
          <a:prstGeom prst="rect">
            <a:avLst/>
          </a:prstGeom>
        </p:spPr>
      </p:pic>
      <p:pic>
        <p:nvPicPr>
          <p:cNvPr id="3" name="Picture 3" descr="Diagram&#10;&#10;Description automatically generated">
            <a:extLst>
              <a:ext uri="{FF2B5EF4-FFF2-40B4-BE49-F238E27FC236}">
                <a16:creationId xmlns:a16="http://schemas.microsoft.com/office/drawing/2014/main" id="{A1AB5F82-54D3-42C4-88B6-331800FE4896}"/>
              </a:ext>
            </a:extLst>
          </p:cNvPr>
          <p:cNvPicPr>
            <a:picLocks noChangeAspect="1"/>
          </p:cNvPicPr>
          <p:nvPr/>
        </p:nvPicPr>
        <p:blipFill>
          <a:blip r:embed="rId5"/>
          <a:stretch>
            <a:fillRect/>
          </a:stretch>
        </p:blipFill>
        <p:spPr>
          <a:xfrm>
            <a:off x="6117020" y="1242980"/>
            <a:ext cx="4354785" cy="2375073"/>
          </a:xfrm>
          <a:prstGeom prst="rect">
            <a:avLst/>
          </a:prstGeom>
        </p:spPr>
      </p:pic>
      <p:pic>
        <p:nvPicPr>
          <p:cNvPr id="4" name="Picture 5" descr="Diagram&#10;&#10;Description automatically generated">
            <a:extLst>
              <a:ext uri="{FF2B5EF4-FFF2-40B4-BE49-F238E27FC236}">
                <a16:creationId xmlns:a16="http://schemas.microsoft.com/office/drawing/2014/main" id="{1CA58D20-4473-4184-A118-A678C2F0BF0B}"/>
              </a:ext>
            </a:extLst>
          </p:cNvPr>
          <p:cNvPicPr>
            <a:picLocks noChangeAspect="1"/>
          </p:cNvPicPr>
          <p:nvPr/>
        </p:nvPicPr>
        <p:blipFill>
          <a:blip r:embed="rId6"/>
          <a:stretch>
            <a:fillRect/>
          </a:stretch>
        </p:blipFill>
        <p:spPr>
          <a:xfrm>
            <a:off x="178676" y="3803241"/>
            <a:ext cx="5283198" cy="2264486"/>
          </a:xfrm>
          <a:prstGeom prst="rect">
            <a:avLst/>
          </a:prstGeom>
        </p:spPr>
      </p:pic>
      <p:pic>
        <p:nvPicPr>
          <p:cNvPr id="6" name="Picture 7" descr="Diagram&#10;&#10;Description automatically generated">
            <a:extLst>
              <a:ext uri="{FF2B5EF4-FFF2-40B4-BE49-F238E27FC236}">
                <a16:creationId xmlns:a16="http://schemas.microsoft.com/office/drawing/2014/main" id="{B0EEEBE2-212E-4A1E-B238-B9AABD596F6D}"/>
              </a:ext>
            </a:extLst>
          </p:cNvPr>
          <p:cNvPicPr>
            <a:picLocks noChangeAspect="1"/>
          </p:cNvPicPr>
          <p:nvPr/>
        </p:nvPicPr>
        <p:blipFill>
          <a:blip r:embed="rId7"/>
          <a:stretch>
            <a:fillRect/>
          </a:stretch>
        </p:blipFill>
        <p:spPr>
          <a:xfrm>
            <a:off x="6178331" y="3975034"/>
            <a:ext cx="4232166" cy="2253722"/>
          </a:xfrm>
          <a:prstGeom prst="rect">
            <a:avLst/>
          </a:prstGeom>
        </p:spPr>
      </p:pic>
      <p:sp>
        <p:nvSpPr>
          <p:cNvPr id="8" name="TextBox 7">
            <a:extLst>
              <a:ext uri="{FF2B5EF4-FFF2-40B4-BE49-F238E27FC236}">
                <a16:creationId xmlns:a16="http://schemas.microsoft.com/office/drawing/2014/main" id="{F42810F7-0B17-459D-AC88-088FD664D6D1}"/>
              </a:ext>
            </a:extLst>
          </p:cNvPr>
          <p:cNvSpPr txBox="1"/>
          <p:nvPr/>
        </p:nvSpPr>
        <p:spPr>
          <a:xfrm>
            <a:off x="4006193" y="117365"/>
            <a:ext cx="584375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02124"/>
                </a:solidFill>
                <a:latin typeface="Roboto"/>
              </a:rPr>
              <a:t>Gradient descent algorithms multiply the gradient by a scalar known as the </a:t>
            </a:r>
            <a:r>
              <a:rPr lang="en-US" b="1">
                <a:solidFill>
                  <a:srgbClr val="202124"/>
                </a:solidFill>
                <a:latin typeface="Roboto"/>
              </a:rPr>
              <a:t>learning rate</a:t>
            </a:r>
            <a:r>
              <a:rPr lang="en-US">
                <a:solidFill>
                  <a:srgbClr val="202124"/>
                </a:solidFill>
                <a:latin typeface="Roboto"/>
              </a:rPr>
              <a:t> (also sometimes called </a:t>
            </a:r>
            <a:r>
              <a:rPr lang="en-US" b="1">
                <a:solidFill>
                  <a:srgbClr val="202124"/>
                </a:solidFill>
                <a:latin typeface="Roboto"/>
              </a:rPr>
              <a:t>step size</a:t>
            </a:r>
            <a:r>
              <a:rPr lang="en-US">
                <a:solidFill>
                  <a:srgbClr val="202124"/>
                </a:solidFill>
                <a:latin typeface="Roboto"/>
              </a:rPr>
              <a:t>) to determine the next point.</a:t>
            </a:r>
            <a:endParaRPr lang="en-US"/>
          </a:p>
        </p:txBody>
      </p:sp>
    </p:spTree>
    <p:extLst>
      <p:ext uri="{BB962C8B-B14F-4D97-AF65-F5344CB8AC3E}">
        <p14:creationId xmlns:p14="http://schemas.microsoft.com/office/powerpoint/2010/main" val="190412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AD44-3BDD-4AE1-9CF7-14A7CBC2F5DC}"/>
              </a:ext>
            </a:extLst>
          </p:cNvPr>
          <p:cNvSpPr>
            <a:spLocks noGrp="1"/>
          </p:cNvSpPr>
          <p:nvPr>
            <p:ph type="title"/>
          </p:nvPr>
        </p:nvSpPr>
        <p:spPr/>
        <p:txBody>
          <a:bodyPr/>
          <a:lstStyle/>
          <a:p>
            <a:r>
              <a:rPr lang="en-US">
                <a:latin typeface="Calibri Light"/>
                <a:cs typeface="Calibri Light"/>
              </a:rPr>
              <a:t>ML</a:t>
            </a:r>
          </a:p>
        </p:txBody>
      </p:sp>
      <p:sp>
        <p:nvSpPr>
          <p:cNvPr id="3" name="Text Placeholder 2">
            <a:extLst>
              <a:ext uri="{FF2B5EF4-FFF2-40B4-BE49-F238E27FC236}">
                <a16:creationId xmlns:a16="http://schemas.microsoft.com/office/drawing/2014/main" id="{C0CDB47B-46EC-4683-8800-458EBB893D34}"/>
              </a:ext>
            </a:extLst>
          </p:cNvPr>
          <p:cNvSpPr>
            <a:spLocks noGrp="1"/>
          </p:cNvSpPr>
          <p:nvPr>
            <p:ph type="body" idx="1"/>
          </p:nvPr>
        </p:nvSpPr>
        <p:spPr/>
        <p:txBody>
          <a:bodyPr vert="horz" lIns="91440" tIns="45720" rIns="91440" bIns="45720" rtlCol="0" anchor="t">
            <a:normAutofit/>
          </a:bodyPr>
          <a:lstStyle/>
          <a:p>
            <a:r>
              <a:rPr lang="en-US">
                <a:cs typeface="Calibri"/>
              </a:rPr>
              <a:t>What is it?</a:t>
            </a:r>
            <a:endParaRPr lang="en-US"/>
          </a:p>
        </p:txBody>
      </p:sp>
      <p:pic>
        <p:nvPicPr>
          <p:cNvPr id="5" name="Picture 15" descr="Shape, rectangle&#10;&#10;Description automatically generated">
            <a:extLst>
              <a:ext uri="{FF2B5EF4-FFF2-40B4-BE49-F238E27FC236}">
                <a16:creationId xmlns:a16="http://schemas.microsoft.com/office/drawing/2014/main" id="{B3EE6F44-B690-44E0-B5D2-6127848A0074}"/>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C6D4308-966E-4749-AD9A-0C5E39B57D57}"/>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729907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Hyperparameters</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3" name="Picture 3" descr="Diagram&#10;&#10;Description automatically generated">
            <a:extLst>
              <a:ext uri="{FF2B5EF4-FFF2-40B4-BE49-F238E27FC236}">
                <a16:creationId xmlns:a16="http://schemas.microsoft.com/office/drawing/2014/main" id="{A1AB5F82-54D3-42C4-88B6-331800FE4896}"/>
              </a:ext>
            </a:extLst>
          </p:cNvPr>
          <p:cNvPicPr>
            <a:picLocks noChangeAspect="1"/>
          </p:cNvPicPr>
          <p:nvPr/>
        </p:nvPicPr>
        <p:blipFill>
          <a:blip r:embed="rId4"/>
          <a:stretch>
            <a:fillRect/>
          </a:stretch>
        </p:blipFill>
        <p:spPr>
          <a:xfrm>
            <a:off x="6117020" y="1242980"/>
            <a:ext cx="4354785" cy="2375073"/>
          </a:xfrm>
          <a:prstGeom prst="rect">
            <a:avLst/>
          </a:prstGeom>
        </p:spPr>
      </p:pic>
      <p:pic>
        <p:nvPicPr>
          <p:cNvPr id="4" name="Picture 5" descr="Diagram&#10;&#10;Description automatically generated">
            <a:extLst>
              <a:ext uri="{FF2B5EF4-FFF2-40B4-BE49-F238E27FC236}">
                <a16:creationId xmlns:a16="http://schemas.microsoft.com/office/drawing/2014/main" id="{1CA58D20-4473-4184-A118-A678C2F0BF0B}"/>
              </a:ext>
            </a:extLst>
          </p:cNvPr>
          <p:cNvPicPr>
            <a:picLocks noChangeAspect="1"/>
          </p:cNvPicPr>
          <p:nvPr/>
        </p:nvPicPr>
        <p:blipFill>
          <a:blip r:embed="rId5"/>
          <a:stretch>
            <a:fillRect/>
          </a:stretch>
        </p:blipFill>
        <p:spPr>
          <a:xfrm>
            <a:off x="178676" y="3803241"/>
            <a:ext cx="5283198" cy="2264486"/>
          </a:xfrm>
          <a:prstGeom prst="rect">
            <a:avLst/>
          </a:prstGeom>
        </p:spPr>
      </p:pic>
      <p:pic>
        <p:nvPicPr>
          <p:cNvPr id="6" name="Picture 7" descr="Diagram&#10;&#10;Description automatically generated">
            <a:extLst>
              <a:ext uri="{FF2B5EF4-FFF2-40B4-BE49-F238E27FC236}">
                <a16:creationId xmlns:a16="http://schemas.microsoft.com/office/drawing/2014/main" id="{B0EEEBE2-212E-4A1E-B238-B9AABD596F6D}"/>
              </a:ext>
            </a:extLst>
          </p:cNvPr>
          <p:cNvPicPr>
            <a:picLocks noChangeAspect="1"/>
          </p:cNvPicPr>
          <p:nvPr/>
        </p:nvPicPr>
        <p:blipFill>
          <a:blip r:embed="rId6"/>
          <a:stretch>
            <a:fillRect/>
          </a:stretch>
        </p:blipFill>
        <p:spPr>
          <a:xfrm>
            <a:off x="292538" y="1181034"/>
            <a:ext cx="4232166" cy="2253722"/>
          </a:xfrm>
          <a:prstGeom prst="rect">
            <a:avLst/>
          </a:prstGeom>
        </p:spPr>
      </p:pic>
      <p:sp>
        <p:nvSpPr>
          <p:cNvPr id="10" name="TextBox 9">
            <a:extLst>
              <a:ext uri="{FF2B5EF4-FFF2-40B4-BE49-F238E27FC236}">
                <a16:creationId xmlns:a16="http://schemas.microsoft.com/office/drawing/2014/main" id="{3CE253BE-75E9-46F9-8964-3F096ABC8E4A}"/>
              </a:ext>
            </a:extLst>
          </p:cNvPr>
          <p:cNvSpPr txBox="1"/>
          <p:nvPr/>
        </p:nvSpPr>
        <p:spPr>
          <a:xfrm>
            <a:off x="5757917" y="3725917"/>
            <a:ext cx="594885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02124"/>
                </a:solidFill>
                <a:latin typeface="Roboto"/>
              </a:rPr>
              <a:t>Hyperparameters</a:t>
            </a:r>
            <a:r>
              <a:rPr lang="en-US">
                <a:solidFill>
                  <a:srgbClr val="202124"/>
                </a:solidFill>
                <a:latin typeface="Roboto"/>
              </a:rPr>
              <a:t> are the knobs that programmers tweak in machine learning algorithms.</a:t>
            </a:r>
          </a:p>
          <a:p>
            <a:endParaRPr lang="en-US" dirty="0">
              <a:solidFill>
                <a:srgbClr val="202124"/>
              </a:solidFill>
              <a:latin typeface="Roboto"/>
            </a:endParaRPr>
          </a:p>
          <a:p>
            <a:endParaRPr lang="en-US" dirty="0">
              <a:solidFill>
                <a:srgbClr val="202124"/>
              </a:solidFill>
              <a:latin typeface="Roboto"/>
            </a:endParaRPr>
          </a:p>
          <a:p>
            <a:r>
              <a:rPr lang="en-US" b="1">
                <a:solidFill>
                  <a:srgbClr val="202124"/>
                </a:solidFill>
                <a:latin typeface="Roboto"/>
              </a:rPr>
              <a:t>Goldilocks </a:t>
            </a:r>
            <a:r>
              <a:rPr lang="en-US">
                <a:solidFill>
                  <a:srgbClr val="202124"/>
                </a:solidFill>
                <a:latin typeface="Roboto"/>
              </a:rPr>
              <a:t>principle is used to find learning rate.</a:t>
            </a:r>
            <a:endParaRPr lang="en-US" dirty="0">
              <a:solidFill>
                <a:srgbClr val="202124"/>
              </a:solidFill>
              <a:latin typeface="Roboto"/>
            </a:endParaRPr>
          </a:p>
        </p:txBody>
      </p:sp>
      <p:sp>
        <p:nvSpPr>
          <p:cNvPr id="11" name="TextBox 10">
            <a:extLst>
              <a:ext uri="{FF2B5EF4-FFF2-40B4-BE49-F238E27FC236}">
                <a16:creationId xmlns:a16="http://schemas.microsoft.com/office/drawing/2014/main" id="{932D3138-88B5-442E-BD78-FD535F8655AA}"/>
              </a:ext>
            </a:extLst>
          </p:cNvPr>
          <p:cNvSpPr txBox="1"/>
          <p:nvPr/>
        </p:nvSpPr>
        <p:spPr>
          <a:xfrm>
            <a:off x="5757917" y="5302470"/>
            <a:ext cx="594009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1579B"/>
                </a:solidFill>
                <a:latin typeface="Roboto"/>
              </a:rPr>
              <a:t>The goal is to find a learning rate </a:t>
            </a:r>
            <a:r>
              <a:rPr lang="en-US" b="1">
                <a:solidFill>
                  <a:srgbClr val="01579B"/>
                </a:solidFill>
                <a:latin typeface="Roboto"/>
              </a:rPr>
              <a:t>large enough</a:t>
            </a:r>
            <a:r>
              <a:rPr lang="en-US">
                <a:solidFill>
                  <a:srgbClr val="01579B"/>
                </a:solidFill>
                <a:latin typeface="Roboto"/>
              </a:rPr>
              <a:t> that gradient descent converges efficiently, but not so large that it never converges.</a:t>
            </a:r>
            <a:endParaRPr lang="en-US"/>
          </a:p>
        </p:txBody>
      </p:sp>
    </p:spTree>
    <p:extLst>
      <p:ext uri="{BB962C8B-B14F-4D97-AF65-F5344CB8AC3E}">
        <p14:creationId xmlns:p14="http://schemas.microsoft.com/office/powerpoint/2010/main" val="47922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Types of Gradient Descent</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10" name="TextBox 9">
            <a:extLst>
              <a:ext uri="{FF2B5EF4-FFF2-40B4-BE49-F238E27FC236}">
                <a16:creationId xmlns:a16="http://schemas.microsoft.com/office/drawing/2014/main" id="{3CE253BE-75E9-46F9-8964-3F096ABC8E4A}"/>
              </a:ext>
            </a:extLst>
          </p:cNvPr>
          <p:cNvSpPr txBox="1"/>
          <p:nvPr/>
        </p:nvSpPr>
        <p:spPr>
          <a:xfrm>
            <a:off x="642883" y="993228"/>
            <a:ext cx="11641957"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roboto"/>
                <a:ea typeface="+mj-ea"/>
                <a:cs typeface="Calibri Light"/>
              </a:rPr>
              <a:t>Batch </a:t>
            </a:r>
            <a:r>
              <a:rPr lang="en-US" sz="2800">
                <a:latin typeface="roboto"/>
                <a:ea typeface="+mj-ea"/>
                <a:cs typeface="Calibri Light"/>
              </a:rPr>
              <a:t>– Examples used to calculate gradient in a </a:t>
            </a:r>
            <a:r>
              <a:rPr lang="en-US" sz="2800" dirty="0">
                <a:latin typeface="roboto"/>
                <a:ea typeface="+mj-ea"/>
                <a:cs typeface="Calibri Light"/>
              </a:rPr>
              <a:t>single iteration</a:t>
            </a:r>
          </a:p>
          <a:p>
            <a:endParaRPr lang="en-US" sz="2800" dirty="0">
              <a:latin typeface="roboto"/>
              <a:ea typeface="+mj-ea"/>
              <a:cs typeface="Calibri Light"/>
            </a:endParaRPr>
          </a:p>
          <a:p>
            <a:r>
              <a:rPr lang="en-US" sz="2800" b="1" dirty="0">
                <a:latin typeface="roboto"/>
                <a:ea typeface="+mj-ea"/>
                <a:cs typeface="Calibri Light"/>
              </a:rPr>
              <a:t>Batch Gradient Descent</a:t>
            </a:r>
            <a:r>
              <a:rPr lang="en-US" sz="2800">
                <a:latin typeface="roboto"/>
                <a:ea typeface="+mj-ea"/>
                <a:cs typeface="Calibri Light"/>
              </a:rPr>
              <a:t>  - entire dataset (size=N </a:t>
            </a:r>
            <a:r>
              <a:rPr lang="en-US" sz="2800" dirty="0">
                <a:latin typeface="roboto"/>
                <a:ea typeface="+mj-ea"/>
                <a:cs typeface="Calibri Light"/>
              </a:rPr>
              <a:t>examples) per iteration</a:t>
            </a:r>
          </a:p>
          <a:p>
            <a:r>
              <a:rPr lang="en-US" sz="2800">
                <a:latin typeface="roboto"/>
                <a:ea typeface="+mj-ea"/>
                <a:cs typeface="Calibri Light"/>
              </a:rPr>
              <a:t>Long time to compute gradients of the entire batch</a:t>
            </a:r>
          </a:p>
          <a:p>
            <a:endParaRPr lang="en-US" sz="2800" dirty="0">
              <a:latin typeface="roboto"/>
              <a:ea typeface="+mj-ea"/>
              <a:cs typeface="Calibri Light"/>
            </a:endParaRPr>
          </a:p>
          <a:p>
            <a:r>
              <a:rPr lang="en-US" sz="2800" b="1" dirty="0">
                <a:latin typeface="roboto"/>
                <a:ea typeface="+mj-ea"/>
                <a:cs typeface="Calibri Light"/>
              </a:rPr>
              <a:t>Stochastic Gradient Descent</a:t>
            </a:r>
            <a:r>
              <a:rPr lang="en-US" sz="2800">
                <a:latin typeface="roboto"/>
                <a:ea typeface="+mj-ea"/>
                <a:cs typeface="Calibri Light"/>
              </a:rPr>
              <a:t> (SGD) - 1 example (size=1) </a:t>
            </a:r>
            <a:r>
              <a:rPr lang="en-US" sz="2800" dirty="0">
                <a:latin typeface="roboto"/>
                <a:ea typeface="+mj-ea"/>
                <a:cs typeface="Calibri Light"/>
              </a:rPr>
              <a:t>per iteration</a:t>
            </a:r>
          </a:p>
          <a:p>
            <a:r>
              <a:rPr lang="en-US" sz="2800">
                <a:latin typeface="roboto"/>
                <a:ea typeface="+mj-ea"/>
                <a:cs typeface="Calibri Light"/>
              </a:rPr>
              <a:t>Works fine but it is very noisy</a:t>
            </a:r>
            <a:endParaRPr lang="en-US" sz="2800" dirty="0">
              <a:latin typeface="roboto"/>
              <a:ea typeface="+mj-ea"/>
              <a:cs typeface="Calibri Light"/>
            </a:endParaRPr>
          </a:p>
          <a:p>
            <a:endParaRPr lang="en-US" sz="2800" dirty="0">
              <a:latin typeface="roboto"/>
              <a:ea typeface="+mj-ea"/>
              <a:cs typeface="Calibri Light"/>
            </a:endParaRPr>
          </a:p>
          <a:p>
            <a:r>
              <a:rPr lang="en-US" sz="2800" b="1" dirty="0">
                <a:latin typeface="roboto"/>
                <a:ea typeface="+mj-ea"/>
                <a:cs typeface="Calibri Light"/>
              </a:rPr>
              <a:t>Mini-Batch Gradient Descent </a:t>
            </a:r>
            <a:r>
              <a:rPr lang="en-US" sz="2800">
                <a:latin typeface="roboto"/>
                <a:ea typeface="+mj-ea"/>
                <a:cs typeface="Calibri Light"/>
              </a:rPr>
              <a:t>(mini-batch SGD) </a:t>
            </a:r>
          </a:p>
          <a:p>
            <a:r>
              <a:rPr lang="en-US" sz="2800">
                <a:latin typeface="roboto"/>
                <a:ea typeface="+mj-ea"/>
                <a:cs typeface="Calibri Light"/>
              </a:rPr>
              <a:t>10-1000 </a:t>
            </a:r>
            <a:r>
              <a:rPr lang="en-US" sz="2800" dirty="0">
                <a:latin typeface="roboto"/>
                <a:ea typeface="+mj-ea"/>
                <a:cs typeface="Calibri Light"/>
              </a:rPr>
              <a:t>examples (batch size = 10 or 1000 examples) per iteration </a:t>
            </a:r>
            <a:endParaRPr lang="en-US">
              <a:ea typeface="+mj-ea"/>
            </a:endParaRPr>
          </a:p>
          <a:p>
            <a:r>
              <a:rPr lang="en-US" sz="2800">
                <a:latin typeface="roboto"/>
                <a:ea typeface="+mj-ea"/>
                <a:cs typeface="Calibri Light"/>
              </a:rPr>
              <a:t>Reduces noise that occurs in SGD but efficient than Batch SGD</a:t>
            </a:r>
            <a:endParaRPr lang="en-US" sz="2800" dirty="0">
              <a:latin typeface="roboto"/>
              <a:ea typeface="+mj-ea"/>
              <a:cs typeface="Calibri Light"/>
            </a:endParaRPr>
          </a:p>
        </p:txBody>
      </p:sp>
    </p:spTree>
    <p:extLst>
      <p:ext uri="{BB962C8B-B14F-4D97-AF65-F5344CB8AC3E}">
        <p14:creationId xmlns:p14="http://schemas.microsoft.com/office/powerpoint/2010/main" val="33656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Generalization</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8" name="Picture 8" descr="Chart, scatter chart&#10;&#10;Description automatically generated">
            <a:extLst>
              <a:ext uri="{FF2B5EF4-FFF2-40B4-BE49-F238E27FC236}">
                <a16:creationId xmlns:a16="http://schemas.microsoft.com/office/drawing/2014/main" id="{5685B3F8-F9C7-47AB-8D53-E9D129CB387A}"/>
              </a:ext>
            </a:extLst>
          </p:cNvPr>
          <p:cNvPicPr>
            <a:picLocks noChangeAspect="1"/>
          </p:cNvPicPr>
          <p:nvPr/>
        </p:nvPicPr>
        <p:blipFill>
          <a:blip r:embed="rId4"/>
          <a:stretch>
            <a:fillRect/>
          </a:stretch>
        </p:blipFill>
        <p:spPr>
          <a:xfrm>
            <a:off x="502744" y="998860"/>
            <a:ext cx="3513958" cy="3476418"/>
          </a:xfrm>
          <a:prstGeom prst="rect">
            <a:avLst/>
          </a:prstGeom>
          <a:ln>
            <a:noFill/>
          </a:ln>
          <a:effectLst>
            <a:outerShdw blurRad="190500" algn="tl" rotWithShape="0">
              <a:srgbClr val="000000">
                <a:alpha val="70000"/>
              </a:srgbClr>
            </a:outerShdw>
          </a:effectLst>
        </p:spPr>
      </p:pic>
      <p:pic>
        <p:nvPicPr>
          <p:cNvPr id="9" name="Picture 11" descr="Chart&#10;&#10;Description automatically generated">
            <a:extLst>
              <a:ext uri="{FF2B5EF4-FFF2-40B4-BE49-F238E27FC236}">
                <a16:creationId xmlns:a16="http://schemas.microsoft.com/office/drawing/2014/main" id="{A6C342D6-8002-4983-8EAD-B3B8A60D989B}"/>
              </a:ext>
            </a:extLst>
          </p:cNvPr>
          <p:cNvPicPr>
            <a:picLocks noChangeAspect="1"/>
          </p:cNvPicPr>
          <p:nvPr/>
        </p:nvPicPr>
        <p:blipFill>
          <a:blip r:embed="rId5"/>
          <a:stretch>
            <a:fillRect/>
          </a:stretch>
        </p:blipFill>
        <p:spPr>
          <a:xfrm>
            <a:off x="4347780" y="995539"/>
            <a:ext cx="3496441" cy="3483059"/>
          </a:xfrm>
          <a:prstGeom prst="rect">
            <a:avLst/>
          </a:prstGeom>
          <a:ln>
            <a:noFill/>
          </a:ln>
          <a:effectLst>
            <a:outerShdw blurRad="190500" algn="tl" rotWithShape="0">
              <a:srgbClr val="000000">
                <a:alpha val="70000"/>
              </a:srgbClr>
            </a:outerShdw>
          </a:effectLst>
        </p:spPr>
      </p:pic>
      <p:pic>
        <p:nvPicPr>
          <p:cNvPr id="12" name="Picture 12" descr="A picture containing map&#10;&#10;Description automatically generated">
            <a:extLst>
              <a:ext uri="{FF2B5EF4-FFF2-40B4-BE49-F238E27FC236}">
                <a16:creationId xmlns:a16="http://schemas.microsoft.com/office/drawing/2014/main" id="{30877F1C-A105-4C94-BDF9-8CE235459F37}"/>
              </a:ext>
            </a:extLst>
          </p:cNvPr>
          <p:cNvPicPr>
            <a:picLocks noChangeAspect="1"/>
          </p:cNvPicPr>
          <p:nvPr/>
        </p:nvPicPr>
        <p:blipFill>
          <a:blip r:embed="rId6"/>
          <a:stretch>
            <a:fillRect/>
          </a:stretch>
        </p:blipFill>
        <p:spPr>
          <a:xfrm>
            <a:off x="8271641" y="994237"/>
            <a:ext cx="3487682" cy="3485664"/>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B10FB343-8859-4BCC-B3B6-986B09F1A879}"/>
              </a:ext>
            </a:extLst>
          </p:cNvPr>
          <p:cNvSpPr txBox="1"/>
          <p:nvPr/>
        </p:nvSpPr>
        <p:spPr>
          <a:xfrm>
            <a:off x="310055" y="5749159"/>
            <a:ext cx="11379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3F51B5"/>
                </a:solidFill>
                <a:latin typeface="Roboto"/>
              </a:rPr>
              <a:t>Overfitting </a:t>
            </a:r>
            <a:r>
              <a:rPr lang="en-US">
                <a:solidFill>
                  <a:srgbClr val="3F51B5"/>
                </a:solidFill>
                <a:latin typeface="Roboto"/>
              </a:rPr>
              <a:t>occurs when a model tries to fit training data so closely that it does not generalize well to </a:t>
            </a:r>
            <a:r>
              <a:rPr lang="en-US" dirty="0">
                <a:solidFill>
                  <a:srgbClr val="3F51B5"/>
                </a:solidFill>
                <a:latin typeface="Roboto"/>
              </a:rPr>
              <a:t>new data</a:t>
            </a:r>
            <a:endParaRPr lang="en-US" dirty="0"/>
          </a:p>
        </p:txBody>
      </p:sp>
      <p:sp>
        <p:nvSpPr>
          <p:cNvPr id="14" name="TextBox 13">
            <a:extLst>
              <a:ext uri="{FF2B5EF4-FFF2-40B4-BE49-F238E27FC236}">
                <a16:creationId xmlns:a16="http://schemas.microsoft.com/office/drawing/2014/main" id="{94C558CF-7ACD-401C-B4D7-7D592D20AA45}"/>
              </a:ext>
            </a:extLst>
          </p:cNvPr>
          <p:cNvSpPr txBox="1"/>
          <p:nvPr/>
        </p:nvSpPr>
        <p:spPr>
          <a:xfrm>
            <a:off x="310055" y="4820745"/>
            <a:ext cx="1172078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02124"/>
                </a:solidFill>
                <a:latin typeface="Roboto"/>
              </a:rPr>
              <a:t>Ockham's Razor</a:t>
            </a:r>
            <a:endParaRPr lang="en-US" b="1">
              <a:solidFill>
                <a:srgbClr val="000000"/>
              </a:solidFill>
              <a:latin typeface="Calibri" panose="020F0502020204030204"/>
              <a:cs typeface="Calibri" panose="020F0502020204030204"/>
            </a:endParaRPr>
          </a:p>
          <a:p>
            <a:r>
              <a:rPr lang="en-US">
                <a:solidFill>
                  <a:srgbClr val="202124"/>
                </a:solidFill>
                <a:latin typeface="Roboto"/>
              </a:rPr>
              <a:t>The less complex a ML model, more likely that a good empirical result is not only due to pecularities of sample </a:t>
            </a:r>
            <a:endParaRPr lang="en-US">
              <a:solidFill>
                <a:srgbClr val="202124"/>
              </a:solidFill>
              <a:latin typeface="Roboto"/>
              <a:cs typeface="Calibri"/>
            </a:endParaRPr>
          </a:p>
        </p:txBody>
      </p:sp>
    </p:spTree>
    <p:extLst>
      <p:ext uri="{BB962C8B-B14F-4D97-AF65-F5344CB8AC3E}">
        <p14:creationId xmlns:p14="http://schemas.microsoft.com/office/powerpoint/2010/main" val="32850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Dataset Splitting</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14" name="TextBox 13">
            <a:extLst>
              <a:ext uri="{FF2B5EF4-FFF2-40B4-BE49-F238E27FC236}">
                <a16:creationId xmlns:a16="http://schemas.microsoft.com/office/drawing/2014/main" id="{94C558CF-7ACD-401C-B4D7-7D592D20AA45}"/>
              </a:ext>
            </a:extLst>
          </p:cNvPr>
          <p:cNvSpPr txBox="1"/>
          <p:nvPr/>
        </p:nvSpPr>
        <p:spPr>
          <a:xfrm>
            <a:off x="4689364" y="529020"/>
            <a:ext cx="555471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02124"/>
                </a:solidFill>
                <a:latin typeface="Roboto"/>
              </a:rPr>
              <a:t>Training set  </a:t>
            </a:r>
            <a:r>
              <a:rPr lang="en-US">
                <a:solidFill>
                  <a:srgbClr val="202124"/>
                </a:solidFill>
                <a:latin typeface="Roboto"/>
              </a:rPr>
              <a:t>- a subset to train a model</a:t>
            </a:r>
          </a:p>
          <a:p>
            <a:r>
              <a:rPr lang="en-US" b="1">
                <a:solidFill>
                  <a:srgbClr val="202124"/>
                </a:solidFill>
                <a:latin typeface="Roboto"/>
              </a:rPr>
              <a:t>Testing set</a:t>
            </a:r>
            <a:r>
              <a:rPr lang="en-US">
                <a:solidFill>
                  <a:srgbClr val="202124"/>
                </a:solidFill>
                <a:latin typeface="Roboto"/>
              </a:rPr>
              <a:t>  - a subset to test the trained model</a:t>
            </a:r>
            <a:endParaRPr lang="en-US">
              <a:solidFill>
                <a:srgbClr val="202124"/>
              </a:solidFill>
              <a:latin typeface="Roboto"/>
              <a:cs typeface="Calibri"/>
            </a:endParaRPr>
          </a:p>
        </p:txBody>
      </p:sp>
      <p:pic>
        <p:nvPicPr>
          <p:cNvPr id="3" name="Picture 3" descr="A picture containing chart&#10;&#10;Description automatically generated">
            <a:extLst>
              <a:ext uri="{FF2B5EF4-FFF2-40B4-BE49-F238E27FC236}">
                <a16:creationId xmlns:a16="http://schemas.microsoft.com/office/drawing/2014/main" id="{24F3F695-6C75-40A1-86C8-A2728F7568F0}"/>
              </a:ext>
            </a:extLst>
          </p:cNvPr>
          <p:cNvPicPr>
            <a:picLocks noChangeAspect="1"/>
          </p:cNvPicPr>
          <p:nvPr/>
        </p:nvPicPr>
        <p:blipFill>
          <a:blip r:embed="rId4"/>
          <a:stretch>
            <a:fillRect/>
          </a:stretch>
        </p:blipFill>
        <p:spPr>
          <a:xfrm>
            <a:off x="292538" y="1177998"/>
            <a:ext cx="2095062" cy="2251035"/>
          </a:xfrm>
          <a:prstGeom prst="rect">
            <a:avLst/>
          </a:prstGeom>
          <a:ln>
            <a:noFill/>
          </a:ln>
          <a:effectLst>
            <a:outerShdw blurRad="190500" algn="tl" rotWithShape="0">
              <a:srgbClr val="000000">
                <a:alpha val="70000"/>
              </a:srgbClr>
            </a:outerShdw>
          </a:effectLst>
        </p:spPr>
      </p:pic>
      <p:pic>
        <p:nvPicPr>
          <p:cNvPr id="4" name="Picture 5" descr="Chart, scatter chart&#10;&#10;Description automatically generated">
            <a:extLst>
              <a:ext uri="{FF2B5EF4-FFF2-40B4-BE49-F238E27FC236}">
                <a16:creationId xmlns:a16="http://schemas.microsoft.com/office/drawing/2014/main" id="{FE41DBC7-4FEB-401C-9346-10C3A78916F5}"/>
              </a:ext>
            </a:extLst>
          </p:cNvPr>
          <p:cNvPicPr>
            <a:picLocks noChangeAspect="1"/>
          </p:cNvPicPr>
          <p:nvPr/>
        </p:nvPicPr>
        <p:blipFill>
          <a:blip r:embed="rId5"/>
          <a:stretch>
            <a:fillRect/>
          </a:stretch>
        </p:blipFill>
        <p:spPr>
          <a:xfrm>
            <a:off x="292537" y="3874933"/>
            <a:ext cx="2077545" cy="2243720"/>
          </a:xfrm>
          <a:prstGeom prst="rect">
            <a:avLst/>
          </a:prstGeom>
          <a:ln>
            <a:noFill/>
          </a:ln>
          <a:effectLst>
            <a:outerShdw blurRad="190500" algn="tl" rotWithShape="0">
              <a:srgbClr val="000000">
                <a:alpha val="70000"/>
              </a:srgbClr>
            </a:outerShdw>
          </a:effectLst>
        </p:spPr>
      </p:pic>
      <p:pic>
        <p:nvPicPr>
          <p:cNvPr id="6" name="Picture 9" descr="Shape, rectangle&#10;&#10;Description automatically generated">
            <a:extLst>
              <a:ext uri="{FF2B5EF4-FFF2-40B4-BE49-F238E27FC236}">
                <a16:creationId xmlns:a16="http://schemas.microsoft.com/office/drawing/2014/main" id="{53951F24-D4E8-44A6-B0E9-D5D38F9DFA11}"/>
              </a:ext>
            </a:extLst>
          </p:cNvPr>
          <p:cNvPicPr>
            <a:picLocks noChangeAspect="1"/>
          </p:cNvPicPr>
          <p:nvPr/>
        </p:nvPicPr>
        <p:blipFill>
          <a:blip r:embed="rId6"/>
          <a:stretch>
            <a:fillRect/>
          </a:stretch>
        </p:blipFill>
        <p:spPr>
          <a:xfrm>
            <a:off x="4531711" y="1180975"/>
            <a:ext cx="5545958" cy="905016"/>
          </a:xfrm>
          <a:prstGeom prst="rect">
            <a:avLst/>
          </a:prstGeom>
        </p:spPr>
      </p:pic>
      <p:pic>
        <p:nvPicPr>
          <p:cNvPr id="10" name="Picture 10" descr="Diagram&#10;&#10;Description automatically generated">
            <a:extLst>
              <a:ext uri="{FF2B5EF4-FFF2-40B4-BE49-F238E27FC236}">
                <a16:creationId xmlns:a16="http://schemas.microsoft.com/office/drawing/2014/main" id="{EDBC7860-F958-43A9-89F6-F628B8DD0AC4}"/>
              </a:ext>
            </a:extLst>
          </p:cNvPr>
          <p:cNvPicPr>
            <a:picLocks noChangeAspect="1"/>
          </p:cNvPicPr>
          <p:nvPr/>
        </p:nvPicPr>
        <p:blipFill>
          <a:blip r:embed="rId7"/>
          <a:stretch>
            <a:fillRect/>
          </a:stretch>
        </p:blipFill>
        <p:spPr>
          <a:xfrm>
            <a:off x="3612056" y="2254766"/>
            <a:ext cx="7586717" cy="38637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7746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Training workflow</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pic>
        <p:nvPicPr>
          <p:cNvPr id="6" name="Picture 9" descr="Shape, rectangle&#10;&#10;Description automatically generated">
            <a:extLst>
              <a:ext uri="{FF2B5EF4-FFF2-40B4-BE49-F238E27FC236}">
                <a16:creationId xmlns:a16="http://schemas.microsoft.com/office/drawing/2014/main" id="{53951F24-D4E8-44A6-B0E9-D5D38F9DFA11}"/>
              </a:ext>
            </a:extLst>
          </p:cNvPr>
          <p:cNvPicPr>
            <a:picLocks noChangeAspect="1"/>
          </p:cNvPicPr>
          <p:nvPr/>
        </p:nvPicPr>
        <p:blipFill>
          <a:blip r:embed="rId4"/>
          <a:stretch>
            <a:fillRect/>
          </a:stretch>
        </p:blipFill>
        <p:spPr>
          <a:xfrm>
            <a:off x="6598746" y="620423"/>
            <a:ext cx="5545958" cy="905016"/>
          </a:xfrm>
          <a:prstGeom prst="rect">
            <a:avLst/>
          </a:prstGeom>
        </p:spPr>
      </p:pic>
      <p:pic>
        <p:nvPicPr>
          <p:cNvPr id="8" name="Picture 8" descr="Shape, rectangle&#10;&#10;Description automatically generated">
            <a:extLst>
              <a:ext uri="{FF2B5EF4-FFF2-40B4-BE49-F238E27FC236}">
                <a16:creationId xmlns:a16="http://schemas.microsoft.com/office/drawing/2014/main" id="{A96FCD7D-E160-417D-AD04-CA6C724DBD47}"/>
              </a:ext>
            </a:extLst>
          </p:cNvPr>
          <p:cNvPicPr>
            <a:picLocks noChangeAspect="1"/>
          </p:cNvPicPr>
          <p:nvPr/>
        </p:nvPicPr>
        <p:blipFill>
          <a:blip r:embed="rId5"/>
          <a:stretch>
            <a:fillRect/>
          </a:stretch>
        </p:blipFill>
        <p:spPr>
          <a:xfrm>
            <a:off x="6598745" y="1573295"/>
            <a:ext cx="5554717" cy="821066"/>
          </a:xfrm>
          <a:prstGeom prst="rect">
            <a:avLst/>
          </a:prstGeom>
        </p:spPr>
      </p:pic>
      <p:pic>
        <p:nvPicPr>
          <p:cNvPr id="9" name="Picture 9" descr="Diagram&#10;&#10;Description automatically generated">
            <a:extLst>
              <a:ext uri="{FF2B5EF4-FFF2-40B4-BE49-F238E27FC236}">
                <a16:creationId xmlns:a16="http://schemas.microsoft.com/office/drawing/2014/main" id="{845BFC3A-918C-478F-BC14-413975F38BAF}"/>
              </a:ext>
            </a:extLst>
          </p:cNvPr>
          <p:cNvPicPr>
            <a:picLocks noChangeAspect="1"/>
          </p:cNvPicPr>
          <p:nvPr/>
        </p:nvPicPr>
        <p:blipFill>
          <a:blip r:embed="rId6"/>
          <a:stretch>
            <a:fillRect/>
          </a:stretch>
        </p:blipFill>
        <p:spPr>
          <a:xfrm>
            <a:off x="187435" y="2517299"/>
            <a:ext cx="7893268" cy="3776575"/>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CD2ECBBF-C640-4001-9434-A7E650526971}"/>
              </a:ext>
            </a:extLst>
          </p:cNvPr>
          <p:cNvSpPr txBox="1"/>
          <p:nvPr/>
        </p:nvSpPr>
        <p:spPr>
          <a:xfrm>
            <a:off x="8473091" y="4645573"/>
            <a:ext cx="339133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02124"/>
                </a:solidFill>
                <a:latin typeface="Roboto"/>
              </a:rPr>
              <a:t>Training workflow</a:t>
            </a:r>
            <a:endParaRPr lang="en-US" b="1" dirty="0">
              <a:solidFill>
                <a:srgbClr val="202124"/>
              </a:solidFill>
              <a:latin typeface="Roboto"/>
            </a:endParaRPr>
          </a:p>
          <a:p>
            <a:pPr>
              <a:buAutoNum type="arabicPeriod"/>
            </a:pPr>
            <a:r>
              <a:rPr lang="en-US">
                <a:solidFill>
                  <a:srgbClr val="202124"/>
                </a:solidFill>
                <a:latin typeface="Roboto"/>
              </a:rPr>
              <a:t> Pick the model that does best on the validation set.</a:t>
            </a:r>
            <a:endParaRPr lang="en-US"/>
          </a:p>
          <a:p>
            <a:pPr>
              <a:buAutoNum type="arabicPeriod"/>
            </a:pPr>
            <a:r>
              <a:rPr lang="en-US">
                <a:solidFill>
                  <a:srgbClr val="202124"/>
                </a:solidFill>
                <a:latin typeface="Roboto"/>
              </a:rPr>
              <a:t> Double-check that model against the test set.</a:t>
            </a:r>
          </a:p>
        </p:txBody>
      </p:sp>
    </p:spTree>
    <p:extLst>
      <p:ext uri="{BB962C8B-B14F-4D97-AF65-F5344CB8AC3E}">
        <p14:creationId xmlns:p14="http://schemas.microsoft.com/office/powerpoint/2010/main" val="13347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Feature Engineering</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12D1648C-DAF8-4564-9264-B44AA3D0E970}"/>
              </a:ext>
            </a:extLst>
          </p:cNvPr>
          <p:cNvSpPr txBox="1"/>
          <p:nvPr/>
        </p:nvSpPr>
        <p:spPr>
          <a:xfrm>
            <a:off x="958193" y="1115848"/>
            <a:ext cx="103281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202124"/>
                </a:solidFill>
                <a:latin typeface="Roboto"/>
              </a:rPr>
              <a:t>Feature engineering</a:t>
            </a:r>
            <a:r>
              <a:rPr lang="en-US" sz="2400">
                <a:solidFill>
                  <a:srgbClr val="202124"/>
                </a:solidFill>
                <a:latin typeface="Roboto"/>
              </a:rPr>
              <a:t> means transforming raw data into a feature vector</a:t>
            </a:r>
          </a:p>
        </p:txBody>
      </p:sp>
      <p:pic>
        <p:nvPicPr>
          <p:cNvPr id="4" name="Picture 10" descr="Diagram&#10;&#10;Description automatically generated">
            <a:extLst>
              <a:ext uri="{FF2B5EF4-FFF2-40B4-BE49-F238E27FC236}">
                <a16:creationId xmlns:a16="http://schemas.microsoft.com/office/drawing/2014/main" id="{0912F4D6-8DEF-4812-BDF4-DA378035896B}"/>
              </a:ext>
            </a:extLst>
          </p:cNvPr>
          <p:cNvPicPr>
            <a:picLocks noChangeAspect="1"/>
          </p:cNvPicPr>
          <p:nvPr/>
        </p:nvPicPr>
        <p:blipFill>
          <a:blip r:embed="rId4"/>
          <a:stretch>
            <a:fillRect/>
          </a:stretch>
        </p:blipFill>
        <p:spPr>
          <a:xfrm>
            <a:off x="1518746" y="2202178"/>
            <a:ext cx="8208578" cy="3784952"/>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863C8AC8-2351-4F61-9EEF-A7093ABF75CC}"/>
              </a:ext>
            </a:extLst>
          </p:cNvPr>
          <p:cNvSpPr txBox="1"/>
          <p:nvPr/>
        </p:nvSpPr>
        <p:spPr>
          <a:xfrm>
            <a:off x="3305502" y="1763985"/>
            <a:ext cx="62291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02124"/>
                </a:solidFill>
                <a:latin typeface="Roboto"/>
              </a:rPr>
              <a:t>Mapping raw data into feature vectors</a:t>
            </a:r>
            <a:endParaRPr lang="en-US"/>
          </a:p>
        </p:txBody>
      </p:sp>
    </p:spTree>
    <p:extLst>
      <p:ext uri="{BB962C8B-B14F-4D97-AF65-F5344CB8AC3E}">
        <p14:creationId xmlns:p14="http://schemas.microsoft.com/office/powerpoint/2010/main" val="299899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Mapping Numeric Values</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12D1648C-DAF8-4564-9264-B44AA3D0E970}"/>
              </a:ext>
            </a:extLst>
          </p:cNvPr>
          <p:cNvSpPr txBox="1"/>
          <p:nvPr/>
        </p:nvSpPr>
        <p:spPr>
          <a:xfrm>
            <a:off x="958193" y="1115848"/>
            <a:ext cx="108361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Mapping integer and floating-point data don't need a special encoding</a:t>
            </a:r>
            <a:endParaRPr lang="en-US"/>
          </a:p>
        </p:txBody>
      </p:sp>
      <p:pic>
        <p:nvPicPr>
          <p:cNvPr id="6" name="Picture 7" descr="Diagram, text&#10;&#10;Description automatically generated">
            <a:extLst>
              <a:ext uri="{FF2B5EF4-FFF2-40B4-BE49-F238E27FC236}">
                <a16:creationId xmlns:a16="http://schemas.microsoft.com/office/drawing/2014/main" id="{7C75EDBF-87BE-4A24-8105-4C34AF17CF33}"/>
              </a:ext>
            </a:extLst>
          </p:cNvPr>
          <p:cNvPicPr>
            <a:picLocks noChangeAspect="1"/>
          </p:cNvPicPr>
          <p:nvPr/>
        </p:nvPicPr>
        <p:blipFill>
          <a:blip r:embed="rId4"/>
          <a:stretch>
            <a:fillRect/>
          </a:stretch>
        </p:blipFill>
        <p:spPr>
          <a:xfrm>
            <a:off x="1501228" y="2165651"/>
            <a:ext cx="8339958" cy="37091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0576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Mapping Categorical Values</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12D1648C-DAF8-4564-9264-B44AA3D0E970}"/>
              </a:ext>
            </a:extLst>
          </p:cNvPr>
          <p:cNvSpPr txBox="1"/>
          <p:nvPr/>
        </p:nvSpPr>
        <p:spPr>
          <a:xfrm>
            <a:off x="958193" y="1115848"/>
            <a:ext cx="108361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Mapping categorical data need a </a:t>
            </a:r>
            <a:r>
              <a:rPr lang="en-US" sz="2400" b="1">
                <a:solidFill>
                  <a:srgbClr val="202124"/>
                </a:solidFill>
                <a:latin typeface="Roboto"/>
              </a:rPr>
              <a:t>one-hot encoding</a:t>
            </a:r>
            <a:endParaRPr lang="en-US" b="1"/>
          </a:p>
        </p:txBody>
      </p:sp>
      <p:pic>
        <p:nvPicPr>
          <p:cNvPr id="4" name="Picture 7" descr="Diagram&#10;&#10;Description automatically generated">
            <a:extLst>
              <a:ext uri="{FF2B5EF4-FFF2-40B4-BE49-F238E27FC236}">
                <a16:creationId xmlns:a16="http://schemas.microsoft.com/office/drawing/2014/main" id="{D3D9A7AF-CFA2-4B81-9088-9725653DE6D3}"/>
              </a:ext>
            </a:extLst>
          </p:cNvPr>
          <p:cNvPicPr>
            <a:picLocks noChangeAspect="1"/>
          </p:cNvPicPr>
          <p:nvPr/>
        </p:nvPicPr>
        <p:blipFill>
          <a:blip r:embed="rId4"/>
          <a:stretch>
            <a:fillRect/>
          </a:stretch>
        </p:blipFill>
        <p:spPr>
          <a:xfrm>
            <a:off x="695435" y="2102972"/>
            <a:ext cx="9373475" cy="37906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046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Regularization</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12D1648C-DAF8-4564-9264-B44AA3D0E970}"/>
              </a:ext>
            </a:extLst>
          </p:cNvPr>
          <p:cNvSpPr txBox="1"/>
          <p:nvPr/>
        </p:nvSpPr>
        <p:spPr>
          <a:xfrm>
            <a:off x="502745" y="958192"/>
            <a:ext cx="85764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Penalize complex models to control and avoid overfitting</a:t>
            </a:r>
          </a:p>
        </p:txBody>
      </p:sp>
      <p:sp>
        <p:nvSpPr>
          <p:cNvPr id="6" name="TextBox 5">
            <a:extLst>
              <a:ext uri="{FF2B5EF4-FFF2-40B4-BE49-F238E27FC236}">
                <a16:creationId xmlns:a16="http://schemas.microsoft.com/office/drawing/2014/main" id="{95A9F053-B7DE-482F-8E78-56C232E1D334}"/>
              </a:ext>
            </a:extLst>
          </p:cNvPr>
          <p:cNvSpPr txBox="1"/>
          <p:nvPr/>
        </p:nvSpPr>
        <p:spPr>
          <a:xfrm>
            <a:off x="625366" y="4724400"/>
            <a:ext cx="1116899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Model complexity</a:t>
            </a:r>
            <a:endParaRPr lang="en-US" sz="2400" dirty="0">
              <a:solidFill>
                <a:srgbClr val="000000"/>
              </a:solidFill>
              <a:latin typeface="Calibri" panose="020F0502020204030204"/>
              <a:cs typeface="Calibri"/>
            </a:endParaRPr>
          </a:p>
          <a:p>
            <a:r>
              <a:rPr lang="en-US" sz="2400">
                <a:solidFill>
                  <a:srgbClr val="202124"/>
                </a:solidFill>
                <a:latin typeface="Roboto"/>
              </a:rPr>
              <a:t>Function of the </a:t>
            </a:r>
            <a:r>
              <a:rPr lang="en-US" sz="2400" b="1" i="1" dirty="0">
                <a:solidFill>
                  <a:srgbClr val="202124"/>
                </a:solidFill>
                <a:latin typeface="Roboto"/>
              </a:rPr>
              <a:t>weights</a:t>
            </a:r>
            <a:r>
              <a:rPr lang="en-US" sz="2400" b="1" dirty="0">
                <a:solidFill>
                  <a:srgbClr val="202124"/>
                </a:solidFill>
                <a:latin typeface="Roboto"/>
              </a:rPr>
              <a:t> </a:t>
            </a:r>
            <a:r>
              <a:rPr lang="en-US" sz="2400" dirty="0">
                <a:solidFill>
                  <a:srgbClr val="202124"/>
                </a:solidFill>
                <a:latin typeface="Roboto"/>
              </a:rPr>
              <a:t>of all the features in the model</a:t>
            </a:r>
            <a:endParaRPr lang="en-US" sz="2400">
              <a:cs typeface="Calibri"/>
            </a:endParaRPr>
          </a:p>
          <a:p>
            <a:r>
              <a:rPr lang="en-US" sz="2400">
                <a:solidFill>
                  <a:srgbClr val="202124"/>
                </a:solidFill>
                <a:latin typeface="Roboto"/>
              </a:rPr>
              <a:t>Function of </a:t>
            </a:r>
            <a:r>
              <a:rPr lang="en-US" sz="2400" b="1" i="1">
                <a:solidFill>
                  <a:srgbClr val="202124"/>
                </a:solidFill>
                <a:latin typeface="Roboto"/>
              </a:rPr>
              <a:t>total number of features</a:t>
            </a:r>
            <a:r>
              <a:rPr lang="en-US" sz="2400" b="1" dirty="0">
                <a:solidFill>
                  <a:srgbClr val="202124"/>
                </a:solidFill>
                <a:latin typeface="Roboto"/>
              </a:rPr>
              <a:t> </a:t>
            </a:r>
            <a:r>
              <a:rPr lang="en-US" sz="2400" dirty="0">
                <a:solidFill>
                  <a:srgbClr val="202124"/>
                </a:solidFill>
                <a:latin typeface="Roboto"/>
              </a:rPr>
              <a:t>with nonzero weights</a:t>
            </a:r>
          </a:p>
        </p:txBody>
      </p:sp>
      <p:pic>
        <p:nvPicPr>
          <p:cNvPr id="8" name="Picture 8" descr="Text&#10;&#10;Description automatically generated">
            <a:extLst>
              <a:ext uri="{FF2B5EF4-FFF2-40B4-BE49-F238E27FC236}">
                <a16:creationId xmlns:a16="http://schemas.microsoft.com/office/drawing/2014/main" id="{8CC093C2-BC4F-48D8-A7C5-A8DEE7BA7E82}"/>
              </a:ext>
            </a:extLst>
          </p:cNvPr>
          <p:cNvPicPr>
            <a:picLocks noChangeAspect="1"/>
          </p:cNvPicPr>
          <p:nvPr/>
        </p:nvPicPr>
        <p:blipFill>
          <a:blip r:embed="rId4"/>
          <a:stretch>
            <a:fillRect/>
          </a:stretch>
        </p:blipFill>
        <p:spPr>
          <a:xfrm>
            <a:off x="625366" y="2142567"/>
            <a:ext cx="4503683" cy="558382"/>
          </a:xfrm>
          <a:prstGeom prst="rect">
            <a:avLst/>
          </a:prstGeom>
          <a:ln>
            <a:noFill/>
          </a:ln>
          <a:effectLst>
            <a:outerShdw blurRad="190500" algn="tl" rotWithShape="0">
              <a:srgbClr val="000000">
                <a:alpha val="70000"/>
              </a:srgbClr>
            </a:outerShdw>
          </a:effectLst>
        </p:spPr>
      </p:pic>
      <p:pic>
        <p:nvPicPr>
          <p:cNvPr id="9" name="Picture 9" descr="Logo&#10;&#10;Description automatically generated">
            <a:extLst>
              <a:ext uri="{FF2B5EF4-FFF2-40B4-BE49-F238E27FC236}">
                <a16:creationId xmlns:a16="http://schemas.microsoft.com/office/drawing/2014/main" id="{2641BCB9-3C0B-45FC-91FA-DA40C9B7B23F}"/>
              </a:ext>
            </a:extLst>
          </p:cNvPr>
          <p:cNvPicPr>
            <a:picLocks noChangeAspect="1"/>
          </p:cNvPicPr>
          <p:nvPr/>
        </p:nvPicPr>
        <p:blipFill>
          <a:blip r:embed="rId5"/>
          <a:stretch>
            <a:fillRect/>
          </a:stretch>
        </p:blipFill>
        <p:spPr>
          <a:xfrm>
            <a:off x="625365" y="3632723"/>
            <a:ext cx="8015890" cy="538485"/>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35EE838A-A477-4932-985C-4857F73F5A01}"/>
              </a:ext>
            </a:extLst>
          </p:cNvPr>
          <p:cNvSpPr txBox="1"/>
          <p:nvPr/>
        </p:nvSpPr>
        <p:spPr>
          <a:xfrm>
            <a:off x="502744" y="1588812"/>
            <a:ext cx="85764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Empirical Risk Minimization</a:t>
            </a:r>
            <a:endParaRPr lang="en-US"/>
          </a:p>
        </p:txBody>
      </p:sp>
      <p:sp>
        <p:nvSpPr>
          <p:cNvPr id="13" name="TextBox 12">
            <a:extLst>
              <a:ext uri="{FF2B5EF4-FFF2-40B4-BE49-F238E27FC236}">
                <a16:creationId xmlns:a16="http://schemas.microsoft.com/office/drawing/2014/main" id="{6DF62B6D-40C5-4332-9811-87EE2665ABA5}"/>
              </a:ext>
            </a:extLst>
          </p:cNvPr>
          <p:cNvSpPr txBox="1"/>
          <p:nvPr/>
        </p:nvSpPr>
        <p:spPr>
          <a:xfrm>
            <a:off x="467709" y="3112811"/>
            <a:ext cx="85764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Structural Risk Minimization</a:t>
            </a:r>
            <a:endParaRPr lang="en-US"/>
          </a:p>
        </p:txBody>
      </p:sp>
    </p:spTree>
    <p:extLst>
      <p:ext uri="{BB962C8B-B14F-4D97-AF65-F5344CB8AC3E}">
        <p14:creationId xmlns:p14="http://schemas.microsoft.com/office/powerpoint/2010/main" val="51023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Regularization</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12D1648C-DAF8-4564-9264-B44AA3D0E970}"/>
              </a:ext>
            </a:extLst>
          </p:cNvPr>
          <p:cNvSpPr txBox="1"/>
          <p:nvPr/>
        </p:nvSpPr>
        <p:spPr>
          <a:xfrm>
            <a:off x="502745" y="958192"/>
            <a:ext cx="85764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Penalize complex models to control and avoid overfitting</a:t>
            </a:r>
          </a:p>
        </p:txBody>
      </p:sp>
      <p:pic>
        <p:nvPicPr>
          <p:cNvPr id="4" name="Picture 9" descr="A picture containing text&#10;&#10;Description automatically generated">
            <a:extLst>
              <a:ext uri="{FF2B5EF4-FFF2-40B4-BE49-F238E27FC236}">
                <a16:creationId xmlns:a16="http://schemas.microsoft.com/office/drawing/2014/main" id="{41C9C5AF-02F8-4971-B0A7-11B03394CF35}"/>
              </a:ext>
            </a:extLst>
          </p:cNvPr>
          <p:cNvPicPr>
            <a:picLocks noChangeAspect="1"/>
          </p:cNvPicPr>
          <p:nvPr/>
        </p:nvPicPr>
        <p:blipFill>
          <a:blip r:embed="rId4"/>
          <a:stretch>
            <a:fillRect/>
          </a:stretch>
        </p:blipFill>
        <p:spPr>
          <a:xfrm>
            <a:off x="650875" y="1999702"/>
            <a:ext cx="7083096" cy="631277"/>
          </a:xfrm>
          <a:prstGeom prst="rect">
            <a:avLst/>
          </a:prstGeom>
        </p:spPr>
      </p:pic>
      <p:pic>
        <p:nvPicPr>
          <p:cNvPr id="10" name="Picture 10" descr="Text&#10;&#10;Description automatically generated">
            <a:extLst>
              <a:ext uri="{FF2B5EF4-FFF2-40B4-BE49-F238E27FC236}">
                <a16:creationId xmlns:a16="http://schemas.microsoft.com/office/drawing/2014/main" id="{84EFEC69-A90D-4680-9A5C-32017FE53DDB}"/>
              </a:ext>
            </a:extLst>
          </p:cNvPr>
          <p:cNvPicPr>
            <a:picLocks noChangeAspect="1"/>
          </p:cNvPicPr>
          <p:nvPr/>
        </p:nvPicPr>
        <p:blipFill>
          <a:blip r:embed="rId5"/>
          <a:stretch>
            <a:fillRect/>
          </a:stretch>
        </p:blipFill>
        <p:spPr>
          <a:xfrm>
            <a:off x="601060" y="2825750"/>
            <a:ext cx="7734300" cy="552450"/>
          </a:xfrm>
          <a:prstGeom prst="rect">
            <a:avLst/>
          </a:prstGeom>
        </p:spPr>
      </p:pic>
    </p:spTree>
    <p:extLst>
      <p:ext uri="{BB962C8B-B14F-4D97-AF65-F5344CB8AC3E}">
        <p14:creationId xmlns:p14="http://schemas.microsoft.com/office/powerpoint/2010/main" val="136727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a:cs typeface="Calibri Light"/>
              </a:rPr>
              <a:t>What is ML?</a:t>
            </a:r>
            <a:endParaRPr lang="en-US"/>
          </a:p>
        </p:txBody>
      </p:sp>
      <p:sp>
        <p:nvSpPr>
          <p:cNvPr id="3" name="Content Placeholder 2">
            <a:extLst>
              <a:ext uri="{FF2B5EF4-FFF2-40B4-BE49-F238E27FC236}">
                <a16:creationId xmlns:a16="http://schemas.microsoft.com/office/drawing/2014/main" id="{6759CE95-E0EB-48D3-8653-D394A40F163F}"/>
              </a:ext>
            </a:extLst>
          </p:cNvPr>
          <p:cNvSpPr>
            <a:spLocks noGrp="1"/>
          </p:cNvSpPr>
          <p:nvPr>
            <p:ph idx="1"/>
          </p:nvPr>
        </p:nvSpPr>
        <p:spPr/>
        <p:txBody>
          <a:bodyPr vert="horz" lIns="91440" tIns="45720" rIns="91440" bIns="45720" rtlCol="0" anchor="t">
            <a:normAutofit/>
          </a:bodyPr>
          <a:lstStyle/>
          <a:p>
            <a:pPr marL="0" indent="0">
              <a:buNone/>
            </a:pPr>
            <a:r>
              <a:rPr lang="en-US">
                <a:latin typeface="roboto"/>
                <a:ea typeface="+mj-ea"/>
                <a:cs typeface="Calibri Light"/>
              </a:rPr>
              <a:t>Machines  Learn</a:t>
            </a:r>
          </a:p>
          <a:p>
            <a:pPr marL="0" indent="0">
              <a:buNone/>
            </a:pPr>
            <a:r>
              <a:rPr lang="en-US" dirty="0">
                <a:latin typeface="roboto"/>
                <a:ea typeface="+mj-ea"/>
                <a:cs typeface="Calibri Light"/>
              </a:rPr>
              <a:t>       How to combine input</a:t>
            </a:r>
          </a:p>
          <a:p>
            <a:pPr marL="0" indent="0">
              <a:buNone/>
            </a:pPr>
            <a:r>
              <a:rPr lang="en-US" dirty="0">
                <a:latin typeface="roboto"/>
                <a:ea typeface="+mj-ea"/>
                <a:cs typeface="Calibri Light"/>
              </a:rPr>
              <a:t>                 To produce predictions</a:t>
            </a:r>
          </a:p>
          <a:p>
            <a:pPr marL="0" indent="0">
              <a:buNone/>
            </a:pPr>
            <a:r>
              <a:rPr lang="en-US" dirty="0">
                <a:latin typeface="roboto"/>
                <a:ea typeface="+mj-ea"/>
                <a:cs typeface="Calibri Light"/>
              </a:rPr>
              <a:t>                             On unseen data</a:t>
            </a:r>
          </a:p>
          <a:p>
            <a:pPr marL="0" indent="0">
              <a:buNone/>
            </a:pPr>
            <a:endParaRPr lang="en-US" dirty="0">
              <a:latin typeface="roboto"/>
              <a:ea typeface="+mj-ea"/>
              <a:cs typeface="Calibri Light"/>
            </a:endParaRPr>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40833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Regularization Lambda </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12D1648C-DAF8-4564-9264-B44AA3D0E970}"/>
              </a:ext>
            </a:extLst>
          </p:cNvPr>
          <p:cNvSpPr txBox="1"/>
          <p:nvPr/>
        </p:nvSpPr>
        <p:spPr>
          <a:xfrm>
            <a:off x="502745" y="958192"/>
            <a:ext cx="85764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Penalize complex models to control and avoid overfitting</a:t>
            </a:r>
          </a:p>
        </p:txBody>
      </p:sp>
      <p:sp>
        <p:nvSpPr>
          <p:cNvPr id="6" name="TextBox 5">
            <a:extLst>
              <a:ext uri="{FF2B5EF4-FFF2-40B4-BE49-F238E27FC236}">
                <a16:creationId xmlns:a16="http://schemas.microsoft.com/office/drawing/2014/main" id="{6AFB9A33-6B53-4237-BCB2-AE82DE09F05A}"/>
              </a:ext>
            </a:extLst>
          </p:cNvPr>
          <p:cNvSpPr txBox="1"/>
          <p:nvPr/>
        </p:nvSpPr>
        <p:spPr>
          <a:xfrm>
            <a:off x="502745" y="2447158"/>
            <a:ext cx="3864303"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If lambda value is too high, your model will be simple, but you run the risk of </a:t>
            </a:r>
            <a:r>
              <a:rPr lang="en-US" sz="2400" b="1" i="1">
                <a:solidFill>
                  <a:srgbClr val="202124"/>
                </a:solidFill>
                <a:latin typeface="Roboto"/>
              </a:rPr>
              <a:t>underfitting</a:t>
            </a:r>
            <a:r>
              <a:rPr lang="en-US" sz="2400" b="1" dirty="0">
                <a:solidFill>
                  <a:srgbClr val="202124"/>
                </a:solidFill>
                <a:latin typeface="Roboto"/>
              </a:rPr>
              <a:t> </a:t>
            </a:r>
            <a:r>
              <a:rPr lang="en-US" sz="2400">
                <a:solidFill>
                  <a:srgbClr val="202124"/>
                </a:solidFill>
                <a:latin typeface="Roboto"/>
              </a:rPr>
              <a:t>your data. </a:t>
            </a:r>
            <a:endParaRPr lang="en-US" sz="2400">
              <a:solidFill>
                <a:srgbClr val="000000"/>
              </a:solidFill>
              <a:latin typeface="Calibri" panose="020F0502020204030204"/>
              <a:cs typeface="Calibri" panose="020F0502020204030204"/>
            </a:endParaRPr>
          </a:p>
          <a:p>
            <a:endParaRPr lang="en-US" sz="2400" dirty="0">
              <a:solidFill>
                <a:srgbClr val="202124"/>
              </a:solidFill>
              <a:latin typeface="Roboto"/>
            </a:endParaRPr>
          </a:p>
          <a:p>
            <a:r>
              <a:rPr lang="en-US" sz="2400">
                <a:solidFill>
                  <a:srgbClr val="202124"/>
                </a:solidFill>
                <a:latin typeface="Roboto"/>
              </a:rPr>
              <a:t>If your lambda value is too low, your model will be more complex, and you run the risk of </a:t>
            </a:r>
            <a:r>
              <a:rPr lang="en-US" sz="2400" b="1" i="1">
                <a:solidFill>
                  <a:srgbClr val="202124"/>
                </a:solidFill>
                <a:latin typeface="Roboto"/>
              </a:rPr>
              <a:t>overfitting</a:t>
            </a:r>
            <a:r>
              <a:rPr lang="en-US" sz="2400" b="1" dirty="0">
                <a:solidFill>
                  <a:srgbClr val="202124"/>
                </a:solidFill>
                <a:latin typeface="Roboto"/>
              </a:rPr>
              <a:t> </a:t>
            </a:r>
            <a:r>
              <a:rPr lang="en-US" sz="2400">
                <a:solidFill>
                  <a:srgbClr val="202124"/>
                </a:solidFill>
                <a:latin typeface="Roboto"/>
              </a:rPr>
              <a:t>your data. </a:t>
            </a:r>
            <a:endParaRPr lang="en-US" sz="2400">
              <a:solidFill>
                <a:srgbClr val="202124"/>
              </a:solidFill>
              <a:latin typeface="Roboto"/>
              <a:cs typeface="Calibri" panose="020F0502020204030204"/>
            </a:endParaRPr>
          </a:p>
        </p:txBody>
      </p:sp>
      <p:pic>
        <p:nvPicPr>
          <p:cNvPr id="8" name="Picture 8" descr="A picture containing text&#10;&#10;Description automatically generated">
            <a:extLst>
              <a:ext uri="{FF2B5EF4-FFF2-40B4-BE49-F238E27FC236}">
                <a16:creationId xmlns:a16="http://schemas.microsoft.com/office/drawing/2014/main" id="{002D27BF-FD89-42BA-87CF-4F087421FE89}"/>
              </a:ext>
            </a:extLst>
          </p:cNvPr>
          <p:cNvPicPr>
            <a:picLocks noChangeAspect="1"/>
          </p:cNvPicPr>
          <p:nvPr/>
        </p:nvPicPr>
        <p:blipFill>
          <a:blip r:embed="rId4"/>
          <a:stretch>
            <a:fillRect/>
          </a:stretch>
        </p:blipFill>
        <p:spPr>
          <a:xfrm>
            <a:off x="2219435" y="1509236"/>
            <a:ext cx="8243613" cy="598839"/>
          </a:xfrm>
          <a:prstGeom prst="rect">
            <a:avLst/>
          </a:prstGeom>
          <a:ln>
            <a:noFill/>
          </a:ln>
          <a:effectLst>
            <a:outerShdw blurRad="190500" algn="tl" rotWithShape="0">
              <a:srgbClr val="000000">
                <a:alpha val="70000"/>
              </a:srgbClr>
            </a:outerShdw>
          </a:effectLst>
        </p:spPr>
      </p:pic>
      <p:pic>
        <p:nvPicPr>
          <p:cNvPr id="4" name="Picture 8" descr="Chart, histogram&#10;&#10;Description automatically generated">
            <a:extLst>
              <a:ext uri="{FF2B5EF4-FFF2-40B4-BE49-F238E27FC236}">
                <a16:creationId xmlns:a16="http://schemas.microsoft.com/office/drawing/2014/main" id="{8E1484CA-D9CF-4F61-B6E1-81FF15880C14}"/>
              </a:ext>
            </a:extLst>
          </p:cNvPr>
          <p:cNvPicPr>
            <a:picLocks noChangeAspect="1"/>
          </p:cNvPicPr>
          <p:nvPr/>
        </p:nvPicPr>
        <p:blipFill>
          <a:blip r:embed="rId5"/>
          <a:stretch>
            <a:fillRect/>
          </a:stretch>
        </p:blipFill>
        <p:spPr>
          <a:xfrm>
            <a:off x="5398814" y="3968542"/>
            <a:ext cx="3084785" cy="2310505"/>
          </a:xfrm>
          <a:prstGeom prst="rect">
            <a:avLst/>
          </a:prstGeom>
          <a:ln>
            <a:noFill/>
          </a:ln>
          <a:effectLst>
            <a:outerShdw blurRad="190500" algn="tl" rotWithShape="0">
              <a:srgbClr val="000000">
                <a:alpha val="70000"/>
              </a:srgbClr>
            </a:outerShdw>
          </a:effectLst>
        </p:spPr>
      </p:pic>
      <p:pic>
        <p:nvPicPr>
          <p:cNvPr id="9" name="Picture 9" descr="Chart, histogram&#10;&#10;Description automatically generated">
            <a:extLst>
              <a:ext uri="{FF2B5EF4-FFF2-40B4-BE49-F238E27FC236}">
                <a16:creationId xmlns:a16="http://schemas.microsoft.com/office/drawing/2014/main" id="{6F3004CB-ADA8-4E35-8AEC-9BF2B5CFE755}"/>
              </a:ext>
            </a:extLst>
          </p:cNvPr>
          <p:cNvPicPr>
            <a:picLocks noChangeAspect="1"/>
          </p:cNvPicPr>
          <p:nvPr/>
        </p:nvPicPr>
        <p:blipFill>
          <a:blip r:embed="rId6"/>
          <a:stretch>
            <a:fillRect/>
          </a:stretch>
        </p:blipFill>
        <p:spPr>
          <a:xfrm>
            <a:off x="8805917" y="3920107"/>
            <a:ext cx="3216165" cy="23810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9747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Logistic Regression</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12D1648C-DAF8-4564-9264-B44AA3D0E970}"/>
              </a:ext>
            </a:extLst>
          </p:cNvPr>
          <p:cNvSpPr txBox="1"/>
          <p:nvPr/>
        </p:nvSpPr>
        <p:spPr>
          <a:xfrm>
            <a:off x="502745" y="958192"/>
            <a:ext cx="85764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Calculating Probability using Sigmoid function</a:t>
            </a:r>
            <a:endParaRPr lang="en-US"/>
          </a:p>
        </p:txBody>
      </p:sp>
      <p:pic>
        <p:nvPicPr>
          <p:cNvPr id="10" name="Picture 10" descr="A close up of a clock&#10;&#10;Description automatically generated">
            <a:extLst>
              <a:ext uri="{FF2B5EF4-FFF2-40B4-BE49-F238E27FC236}">
                <a16:creationId xmlns:a16="http://schemas.microsoft.com/office/drawing/2014/main" id="{7F0558A9-72ED-4EF2-ACA0-7AFFC412A456}"/>
              </a:ext>
            </a:extLst>
          </p:cNvPr>
          <p:cNvPicPr>
            <a:picLocks noChangeAspect="1"/>
          </p:cNvPicPr>
          <p:nvPr/>
        </p:nvPicPr>
        <p:blipFill>
          <a:blip r:embed="rId4"/>
          <a:stretch>
            <a:fillRect/>
          </a:stretch>
        </p:blipFill>
        <p:spPr>
          <a:xfrm>
            <a:off x="7079812" y="815975"/>
            <a:ext cx="1737274" cy="846740"/>
          </a:xfrm>
          <a:prstGeom prst="rect">
            <a:avLst/>
          </a:prstGeom>
          <a:ln>
            <a:noFill/>
          </a:ln>
          <a:effectLst>
            <a:outerShdw blurRad="190500" algn="tl" rotWithShape="0">
              <a:srgbClr val="000000">
                <a:alpha val="70000"/>
              </a:srgbClr>
            </a:outerShdw>
          </a:effectLst>
        </p:spPr>
      </p:pic>
      <p:pic>
        <p:nvPicPr>
          <p:cNvPr id="11" name="Picture 11" descr="Chart, line chart&#10;&#10;Description automatically generated">
            <a:extLst>
              <a:ext uri="{FF2B5EF4-FFF2-40B4-BE49-F238E27FC236}">
                <a16:creationId xmlns:a16="http://schemas.microsoft.com/office/drawing/2014/main" id="{0FEA5697-EB12-40B0-947A-BEB4329A0C92}"/>
              </a:ext>
            </a:extLst>
          </p:cNvPr>
          <p:cNvPicPr>
            <a:picLocks noChangeAspect="1"/>
          </p:cNvPicPr>
          <p:nvPr/>
        </p:nvPicPr>
        <p:blipFill>
          <a:blip r:embed="rId5"/>
          <a:stretch>
            <a:fillRect/>
          </a:stretch>
        </p:blipFill>
        <p:spPr>
          <a:xfrm>
            <a:off x="7605986" y="3176946"/>
            <a:ext cx="4407338" cy="3140457"/>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A16BEB3A-D53D-472C-9C22-AC2460ED6052}"/>
              </a:ext>
            </a:extLst>
          </p:cNvPr>
          <p:cNvSpPr txBox="1"/>
          <p:nvPr/>
        </p:nvSpPr>
        <p:spPr>
          <a:xfrm>
            <a:off x="502745" y="2342055"/>
            <a:ext cx="817354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bias and weights:    b = 1      w</a:t>
            </a:r>
            <a:r>
              <a:rPr lang="en-US" sz="2400" baseline="-25000">
                <a:solidFill>
                  <a:srgbClr val="202124"/>
                </a:solidFill>
                <a:latin typeface="Roboto"/>
              </a:rPr>
              <a:t>1</a:t>
            </a:r>
            <a:r>
              <a:rPr lang="en-US" sz="2400">
                <a:solidFill>
                  <a:srgbClr val="202124"/>
                </a:solidFill>
                <a:latin typeface="Roboto"/>
              </a:rPr>
              <a:t> = 2       w</a:t>
            </a:r>
            <a:r>
              <a:rPr lang="en-US" sz="2400" baseline="-25000">
                <a:solidFill>
                  <a:srgbClr val="202124"/>
                </a:solidFill>
                <a:latin typeface="Roboto"/>
              </a:rPr>
              <a:t>2</a:t>
            </a:r>
            <a:r>
              <a:rPr lang="en-US" sz="2400">
                <a:solidFill>
                  <a:srgbClr val="202124"/>
                </a:solidFill>
                <a:latin typeface="Roboto"/>
              </a:rPr>
              <a:t> = -1       w</a:t>
            </a:r>
            <a:r>
              <a:rPr lang="en-US" sz="2400" baseline="-25000" dirty="0">
                <a:solidFill>
                  <a:srgbClr val="202124"/>
                </a:solidFill>
                <a:latin typeface="Roboto"/>
              </a:rPr>
              <a:t>3</a:t>
            </a:r>
            <a:r>
              <a:rPr lang="en-US" sz="2400" dirty="0">
                <a:solidFill>
                  <a:srgbClr val="202124"/>
                </a:solidFill>
                <a:latin typeface="Roboto"/>
              </a:rPr>
              <a:t> = 5</a:t>
            </a:r>
            <a:endParaRPr lang="en-US" sz="2400">
              <a:solidFill>
                <a:srgbClr val="000000"/>
              </a:solidFill>
              <a:latin typeface="Calibri" panose="020F0502020204030204"/>
              <a:cs typeface="Calibri" panose="020F0502020204030204"/>
            </a:endParaRPr>
          </a:p>
          <a:p>
            <a:r>
              <a:rPr lang="en-US" sz="2400">
                <a:solidFill>
                  <a:srgbClr val="202124"/>
                </a:solidFill>
                <a:latin typeface="Roboto"/>
              </a:rPr>
              <a:t>feature values:        x</a:t>
            </a:r>
            <a:r>
              <a:rPr lang="en-US" sz="2400" baseline="-25000">
                <a:solidFill>
                  <a:srgbClr val="202124"/>
                </a:solidFill>
                <a:latin typeface="Roboto"/>
              </a:rPr>
              <a:t>1</a:t>
            </a:r>
            <a:r>
              <a:rPr lang="en-US" sz="2400">
                <a:solidFill>
                  <a:srgbClr val="202124"/>
                </a:solidFill>
                <a:latin typeface="Roboto"/>
              </a:rPr>
              <a:t> = 0     x</a:t>
            </a:r>
            <a:r>
              <a:rPr lang="en-US" sz="2400" baseline="-25000">
                <a:solidFill>
                  <a:srgbClr val="202124"/>
                </a:solidFill>
                <a:latin typeface="Roboto"/>
              </a:rPr>
              <a:t>2</a:t>
            </a:r>
            <a:r>
              <a:rPr lang="en-US" sz="2400">
                <a:solidFill>
                  <a:srgbClr val="202124"/>
                </a:solidFill>
                <a:latin typeface="Roboto"/>
              </a:rPr>
              <a:t> = 10      x</a:t>
            </a:r>
            <a:r>
              <a:rPr lang="en-US" sz="2400" baseline="-25000" dirty="0">
                <a:solidFill>
                  <a:srgbClr val="202124"/>
                </a:solidFill>
                <a:latin typeface="Roboto"/>
              </a:rPr>
              <a:t>3</a:t>
            </a:r>
            <a:r>
              <a:rPr lang="en-US" sz="2400" dirty="0">
                <a:solidFill>
                  <a:srgbClr val="202124"/>
                </a:solidFill>
                <a:latin typeface="Roboto"/>
              </a:rPr>
              <a:t> = 2</a:t>
            </a:r>
          </a:p>
        </p:txBody>
      </p:sp>
      <p:pic>
        <p:nvPicPr>
          <p:cNvPr id="13" name="Picture 13" descr="A picture containing diagram&#10;&#10;Description automatically generated">
            <a:extLst>
              <a:ext uri="{FF2B5EF4-FFF2-40B4-BE49-F238E27FC236}">
                <a16:creationId xmlns:a16="http://schemas.microsoft.com/office/drawing/2014/main" id="{44A211D0-9191-45C6-80FD-61F9631DB07F}"/>
              </a:ext>
            </a:extLst>
          </p:cNvPr>
          <p:cNvPicPr>
            <a:picLocks noChangeAspect="1"/>
          </p:cNvPicPr>
          <p:nvPr/>
        </p:nvPicPr>
        <p:blipFill>
          <a:blip r:embed="rId6"/>
          <a:stretch>
            <a:fillRect/>
          </a:stretch>
        </p:blipFill>
        <p:spPr>
          <a:xfrm>
            <a:off x="669159" y="1534521"/>
            <a:ext cx="6202855" cy="6884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310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Loss function</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12D1648C-DAF8-4564-9264-B44AA3D0E970}"/>
              </a:ext>
            </a:extLst>
          </p:cNvPr>
          <p:cNvSpPr txBox="1"/>
          <p:nvPr/>
        </p:nvSpPr>
        <p:spPr>
          <a:xfrm>
            <a:off x="555297" y="958192"/>
            <a:ext cx="85764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Log loss function</a:t>
            </a:r>
            <a:endParaRPr lang="en-US"/>
          </a:p>
        </p:txBody>
      </p:sp>
      <p:pic>
        <p:nvPicPr>
          <p:cNvPr id="4" name="Picture 5" descr="A picture containing text&#10;&#10;Description automatically generated">
            <a:extLst>
              <a:ext uri="{FF2B5EF4-FFF2-40B4-BE49-F238E27FC236}">
                <a16:creationId xmlns:a16="http://schemas.microsoft.com/office/drawing/2014/main" id="{B08574F6-1A71-4089-B5D1-606DC4E20132}"/>
              </a:ext>
            </a:extLst>
          </p:cNvPr>
          <p:cNvPicPr>
            <a:picLocks noChangeAspect="1"/>
          </p:cNvPicPr>
          <p:nvPr/>
        </p:nvPicPr>
        <p:blipFill>
          <a:blip r:embed="rId4"/>
          <a:stretch>
            <a:fillRect/>
          </a:stretch>
        </p:blipFill>
        <p:spPr>
          <a:xfrm>
            <a:off x="2587297" y="1419130"/>
            <a:ext cx="7017406" cy="1006774"/>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9883A09B-282D-45AC-B5DC-CC7FFF776D8A}"/>
              </a:ext>
            </a:extLst>
          </p:cNvPr>
          <p:cNvSpPr txBox="1"/>
          <p:nvPr/>
        </p:nvSpPr>
        <p:spPr>
          <a:xfrm>
            <a:off x="555297" y="4514193"/>
            <a:ext cx="108536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Two strategies to dampen model complexity:</a:t>
            </a:r>
          </a:p>
          <a:p>
            <a:pPr lvl="1">
              <a:buChar char="•"/>
            </a:pPr>
            <a:r>
              <a:rPr lang="en-US" sz="2400" dirty="0">
                <a:solidFill>
                  <a:srgbClr val="202124"/>
                </a:solidFill>
                <a:latin typeface="Roboto"/>
              </a:rPr>
              <a:t> </a:t>
            </a:r>
            <a:r>
              <a:rPr lang="en-US" sz="2400" b="1">
                <a:solidFill>
                  <a:srgbClr val="202124"/>
                </a:solidFill>
                <a:latin typeface="Roboto"/>
              </a:rPr>
              <a:t>L</a:t>
            </a:r>
            <a:r>
              <a:rPr lang="en-US" sz="2400" b="1" baseline="-25000">
                <a:solidFill>
                  <a:srgbClr val="202124"/>
                </a:solidFill>
                <a:latin typeface="Roboto"/>
              </a:rPr>
              <a:t>2</a:t>
            </a:r>
            <a:r>
              <a:rPr lang="en-US" sz="2400" b="1">
                <a:solidFill>
                  <a:srgbClr val="202124"/>
                </a:solidFill>
                <a:latin typeface="Roboto"/>
              </a:rPr>
              <a:t> regularization</a:t>
            </a:r>
          </a:p>
          <a:p>
            <a:pPr lvl="1">
              <a:buChar char="•"/>
            </a:pPr>
            <a:r>
              <a:rPr lang="en-US" sz="2400" dirty="0">
                <a:solidFill>
                  <a:srgbClr val="202124"/>
                </a:solidFill>
                <a:latin typeface="Roboto"/>
              </a:rPr>
              <a:t> </a:t>
            </a:r>
            <a:r>
              <a:rPr lang="en-US" sz="2400" b="1">
                <a:solidFill>
                  <a:srgbClr val="202124"/>
                </a:solidFill>
                <a:latin typeface="Roboto"/>
              </a:rPr>
              <a:t>Early stopping</a:t>
            </a:r>
            <a:r>
              <a:rPr lang="en-US" sz="2400">
                <a:solidFill>
                  <a:srgbClr val="202124"/>
                </a:solidFill>
                <a:latin typeface="Roboto"/>
              </a:rPr>
              <a:t> (limiting the number of training steps or the learning rate)</a:t>
            </a:r>
          </a:p>
        </p:txBody>
      </p:sp>
    </p:spTree>
    <p:extLst>
      <p:ext uri="{BB962C8B-B14F-4D97-AF65-F5344CB8AC3E}">
        <p14:creationId xmlns:p14="http://schemas.microsoft.com/office/powerpoint/2010/main" val="9861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AD44-3BDD-4AE1-9CF7-14A7CBC2F5DC}"/>
              </a:ext>
            </a:extLst>
          </p:cNvPr>
          <p:cNvSpPr>
            <a:spLocks noGrp="1"/>
          </p:cNvSpPr>
          <p:nvPr>
            <p:ph type="title"/>
          </p:nvPr>
        </p:nvSpPr>
        <p:spPr/>
        <p:txBody>
          <a:bodyPr/>
          <a:lstStyle/>
          <a:p>
            <a:r>
              <a:rPr lang="en-US">
                <a:latin typeface="Calibri Light"/>
                <a:cs typeface="Calibri Light"/>
              </a:rPr>
              <a:t>Evaluation Metrics</a:t>
            </a:r>
            <a:endParaRPr lang="en-US"/>
          </a:p>
        </p:txBody>
      </p:sp>
      <p:sp>
        <p:nvSpPr>
          <p:cNvPr id="3" name="Text Placeholder 2">
            <a:extLst>
              <a:ext uri="{FF2B5EF4-FFF2-40B4-BE49-F238E27FC236}">
                <a16:creationId xmlns:a16="http://schemas.microsoft.com/office/drawing/2014/main" id="{C0CDB47B-46EC-4683-8800-458EBB893D34}"/>
              </a:ext>
            </a:extLst>
          </p:cNvPr>
          <p:cNvSpPr>
            <a:spLocks noGrp="1"/>
          </p:cNvSpPr>
          <p:nvPr>
            <p:ph type="body" idx="1"/>
          </p:nvPr>
        </p:nvSpPr>
        <p:spPr/>
        <p:txBody>
          <a:bodyPr/>
          <a:lstStyle/>
          <a:p>
            <a:endParaRPr lang="en-US"/>
          </a:p>
        </p:txBody>
      </p:sp>
      <p:pic>
        <p:nvPicPr>
          <p:cNvPr id="5" name="Picture 15" descr="Shape, rectangle&#10;&#10;Description automatically generated">
            <a:extLst>
              <a:ext uri="{FF2B5EF4-FFF2-40B4-BE49-F238E27FC236}">
                <a16:creationId xmlns:a16="http://schemas.microsoft.com/office/drawing/2014/main" id="{B3EE6F44-B690-44E0-B5D2-6127848A0074}"/>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C6D4308-966E-4749-AD9A-0C5E39B57D57}"/>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3052208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Classification Terminologies</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12D1648C-DAF8-4564-9264-B44AA3D0E970}"/>
              </a:ext>
            </a:extLst>
          </p:cNvPr>
          <p:cNvSpPr txBox="1"/>
          <p:nvPr/>
        </p:nvSpPr>
        <p:spPr>
          <a:xfrm>
            <a:off x="555297" y="958192"/>
            <a:ext cx="85764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An Aesop's Fable: The Boy Who Cried Wolf</a:t>
            </a:r>
            <a:endParaRPr lang="en-US"/>
          </a:p>
        </p:txBody>
      </p:sp>
      <p:pic>
        <p:nvPicPr>
          <p:cNvPr id="8" name="Picture 8" descr="Chart, treemap chart&#10;&#10;Description automatically generated">
            <a:extLst>
              <a:ext uri="{FF2B5EF4-FFF2-40B4-BE49-F238E27FC236}">
                <a16:creationId xmlns:a16="http://schemas.microsoft.com/office/drawing/2014/main" id="{8664B7E9-4136-4AD3-BA98-F803092FDF1F}"/>
              </a:ext>
            </a:extLst>
          </p:cNvPr>
          <p:cNvPicPr>
            <a:picLocks noChangeAspect="1"/>
          </p:cNvPicPr>
          <p:nvPr/>
        </p:nvPicPr>
        <p:blipFill>
          <a:blip r:embed="rId4"/>
          <a:stretch>
            <a:fillRect/>
          </a:stretch>
        </p:blipFill>
        <p:spPr>
          <a:xfrm>
            <a:off x="3130331" y="3628856"/>
            <a:ext cx="5931338" cy="2692080"/>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4BA7E4A5-1D0E-4A51-A538-E8FC33C4CA54}"/>
              </a:ext>
            </a:extLst>
          </p:cNvPr>
          <p:cNvSpPr txBox="1"/>
          <p:nvPr/>
        </p:nvSpPr>
        <p:spPr>
          <a:xfrm>
            <a:off x="555297" y="1343573"/>
            <a:ext cx="1137044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02124"/>
                </a:solidFill>
                <a:latin typeface="Roboto"/>
              </a:rPr>
              <a:t>A shepherd boy gets bored tending the town's flock. To have some fun, he cries out, "Wolf!" even though no wolf is in sight. The villagers run to protect the flock, but then get really mad when they realize the boy was playing a joke on them.</a:t>
            </a:r>
          </a:p>
          <a:p>
            <a:r>
              <a:rPr lang="en-US">
                <a:solidFill>
                  <a:srgbClr val="202124"/>
                </a:solidFill>
                <a:latin typeface="Roboto"/>
              </a:rPr>
              <a:t>[Iterate previous paragraph </a:t>
            </a:r>
            <a:r>
              <a:rPr lang="en-US" i="1">
                <a:solidFill>
                  <a:srgbClr val="202124"/>
                </a:solidFill>
                <a:latin typeface="Roboto"/>
              </a:rPr>
              <a:t>N</a:t>
            </a:r>
            <a:r>
              <a:rPr lang="en-US">
                <a:solidFill>
                  <a:srgbClr val="202124"/>
                </a:solidFill>
                <a:latin typeface="Roboto"/>
              </a:rPr>
              <a:t> times.]</a:t>
            </a:r>
          </a:p>
          <a:p>
            <a:r>
              <a:rPr lang="en-US">
                <a:solidFill>
                  <a:srgbClr val="202124"/>
                </a:solidFill>
                <a:latin typeface="Roboto"/>
              </a:rPr>
              <a:t>One night, the shepherd boy sees a real wolf approaching the flock and calls out, "Wolf!" The villagers refuse to be fooled again and stay in their houses. The hungry wolf turns the flock into lamb chops. The town goes hungry. Panic ensues.</a:t>
            </a:r>
          </a:p>
        </p:txBody>
      </p:sp>
    </p:spTree>
    <p:extLst>
      <p:ext uri="{BB962C8B-B14F-4D97-AF65-F5344CB8AC3E}">
        <p14:creationId xmlns:p14="http://schemas.microsoft.com/office/powerpoint/2010/main" val="29638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Classification Terminologies</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12D1648C-DAF8-4564-9264-B44AA3D0E970}"/>
              </a:ext>
            </a:extLst>
          </p:cNvPr>
          <p:cNvSpPr txBox="1"/>
          <p:nvPr/>
        </p:nvSpPr>
        <p:spPr>
          <a:xfrm>
            <a:off x="555297" y="958192"/>
            <a:ext cx="85764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Accuracy</a:t>
            </a:r>
            <a:endParaRPr lang="en-US"/>
          </a:p>
        </p:txBody>
      </p:sp>
      <p:pic>
        <p:nvPicPr>
          <p:cNvPr id="4" name="Picture 5" descr="Chart, treemap chart&#10;&#10;Description automatically generated">
            <a:extLst>
              <a:ext uri="{FF2B5EF4-FFF2-40B4-BE49-F238E27FC236}">
                <a16:creationId xmlns:a16="http://schemas.microsoft.com/office/drawing/2014/main" id="{40E816FA-38FC-4ACE-9DAE-72AD12A4F48D}"/>
              </a:ext>
            </a:extLst>
          </p:cNvPr>
          <p:cNvPicPr>
            <a:picLocks noChangeAspect="1"/>
          </p:cNvPicPr>
          <p:nvPr/>
        </p:nvPicPr>
        <p:blipFill>
          <a:blip r:embed="rId4"/>
          <a:stretch>
            <a:fillRect/>
          </a:stretch>
        </p:blipFill>
        <p:spPr>
          <a:xfrm>
            <a:off x="2429642" y="3482215"/>
            <a:ext cx="6649544" cy="2783915"/>
          </a:xfrm>
          <a:prstGeom prst="rect">
            <a:avLst/>
          </a:prstGeom>
          <a:ln>
            <a:noFill/>
          </a:ln>
          <a:effectLst>
            <a:outerShdw blurRad="190500" algn="tl" rotWithShape="0">
              <a:srgbClr val="000000">
                <a:alpha val="70000"/>
              </a:srgbClr>
            </a:outerShdw>
          </a:effectLst>
        </p:spPr>
      </p:pic>
      <p:pic>
        <p:nvPicPr>
          <p:cNvPr id="6" name="Picture 9" descr="A picture containing text&#10;&#10;Description automatically generated">
            <a:extLst>
              <a:ext uri="{FF2B5EF4-FFF2-40B4-BE49-F238E27FC236}">
                <a16:creationId xmlns:a16="http://schemas.microsoft.com/office/drawing/2014/main" id="{771E2EE3-C7FF-4BB5-A3BC-1BF6B7F283CC}"/>
              </a:ext>
            </a:extLst>
          </p:cNvPr>
          <p:cNvPicPr>
            <a:picLocks noChangeAspect="1"/>
          </p:cNvPicPr>
          <p:nvPr/>
        </p:nvPicPr>
        <p:blipFill>
          <a:blip r:embed="rId5"/>
          <a:stretch>
            <a:fillRect/>
          </a:stretch>
        </p:blipFill>
        <p:spPr>
          <a:xfrm>
            <a:off x="3515710" y="1410765"/>
            <a:ext cx="4897820" cy="716951"/>
          </a:xfrm>
          <a:prstGeom prst="rect">
            <a:avLst/>
          </a:prstGeom>
        </p:spPr>
      </p:pic>
      <p:pic>
        <p:nvPicPr>
          <p:cNvPr id="10" name="Picture 10" descr="A picture containing diagram&#10;&#10;Description automatically generated">
            <a:extLst>
              <a:ext uri="{FF2B5EF4-FFF2-40B4-BE49-F238E27FC236}">
                <a16:creationId xmlns:a16="http://schemas.microsoft.com/office/drawing/2014/main" id="{55EB493B-B1B2-48E2-8CDF-92AB255599F7}"/>
              </a:ext>
            </a:extLst>
          </p:cNvPr>
          <p:cNvPicPr>
            <a:picLocks noChangeAspect="1"/>
          </p:cNvPicPr>
          <p:nvPr/>
        </p:nvPicPr>
        <p:blipFill>
          <a:blip r:embed="rId6"/>
          <a:stretch>
            <a:fillRect/>
          </a:stretch>
        </p:blipFill>
        <p:spPr>
          <a:xfrm>
            <a:off x="3647090" y="2477616"/>
            <a:ext cx="4214648" cy="650286"/>
          </a:xfrm>
          <a:prstGeom prst="rect">
            <a:avLst/>
          </a:prstGeom>
        </p:spPr>
      </p:pic>
    </p:spTree>
    <p:extLst>
      <p:ext uri="{BB962C8B-B14F-4D97-AF65-F5344CB8AC3E}">
        <p14:creationId xmlns:p14="http://schemas.microsoft.com/office/powerpoint/2010/main" val="220920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Classification Terminologies</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12D1648C-DAF8-4564-9264-B44AA3D0E970}"/>
              </a:ext>
            </a:extLst>
          </p:cNvPr>
          <p:cNvSpPr txBox="1"/>
          <p:nvPr/>
        </p:nvSpPr>
        <p:spPr>
          <a:xfrm>
            <a:off x="677918" y="2359571"/>
            <a:ext cx="108536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Precision  -  What proportion of positive identifications was actually correct?</a:t>
            </a:r>
          </a:p>
        </p:txBody>
      </p:sp>
      <p:pic>
        <p:nvPicPr>
          <p:cNvPr id="8" name="Picture 8" descr="Text&#10;&#10;Description automatically generated">
            <a:extLst>
              <a:ext uri="{FF2B5EF4-FFF2-40B4-BE49-F238E27FC236}">
                <a16:creationId xmlns:a16="http://schemas.microsoft.com/office/drawing/2014/main" id="{74B02D65-8E21-4556-87CA-1AF0692BEFD9}"/>
              </a:ext>
            </a:extLst>
          </p:cNvPr>
          <p:cNvPicPr>
            <a:picLocks noChangeAspect="1"/>
          </p:cNvPicPr>
          <p:nvPr/>
        </p:nvPicPr>
        <p:blipFill>
          <a:blip r:embed="rId4"/>
          <a:stretch>
            <a:fillRect/>
          </a:stretch>
        </p:blipFill>
        <p:spPr>
          <a:xfrm>
            <a:off x="800538" y="3031434"/>
            <a:ext cx="2743200" cy="795130"/>
          </a:xfrm>
          <a:prstGeom prst="rect">
            <a:avLst/>
          </a:prstGeom>
          <a:ln>
            <a:noFill/>
          </a:ln>
          <a:effectLst>
            <a:outerShdw blurRad="190500" algn="tl" rotWithShape="0">
              <a:srgbClr val="000000">
                <a:alpha val="70000"/>
              </a:srgbClr>
            </a:outerShdw>
          </a:effectLst>
        </p:spPr>
      </p:pic>
      <p:pic>
        <p:nvPicPr>
          <p:cNvPr id="9" name="Picture 10" descr="A picture containing chart, timeline&#10;&#10;Description automatically generated">
            <a:extLst>
              <a:ext uri="{FF2B5EF4-FFF2-40B4-BE49-F238E27FC236}">
                <a16:creationId xmlns:a16="http://schemas.microsoft.com/office/drawing/2014/main" id="{3776D754-82B1-4452-893E-12F6067617A9}"/>
              </a:ext>
            </a:extLst>
          </p:cNvPr>
          <p:cNvPicPr>
            <a:picLocks noChangeAspect="1"/>
          </p:cNvPicPr>
          <p:nvPr/>
        </p:nvPicPr>
        <p:blipFill>
          <a:blip r:embed="rId5"/>
          <a:stretch>
            <a:fillRect/>
          </a:stretch>
        </p:blipFill>
        <p:spPr>
          <a:xfrm>
            <a:off x="3918607" y="1039971"/>
            <a:ext cx="8112234" cy="1116954"/>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A58BE9F8-BE16-4819-A03A-149373011A7C}"/>
              </a:ext>
            </a:extLst>
          </p:cNvPr>
          <p:cNvSpPr txBox="1"/>
          <p:nvPr/>
        </p:nvSpPr>
        <p:spPr>
          <a:xfrm>
            <a:off x="747986" y="4286467"/>
            <a:ext cx="108536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Recall -  What proportion of actual positives was identified correctly</a:t>
            </a:r>
            <a:r>
              <a:rPr lang="en-US" sz="2400" dirty="0">
                <a:solidFill>
                  <a:srgbClr val="202124"/>
                </a:solidFill>
                <a:latin typeface="Roboto"/>
              </a:rPr>
              <a:t>?</a:t>
            </a:r>
          </a:p>
        </p:txBody>
      </p:sp>
      <p:pic>
        <p:nvPicPr>
          <p:cNvPr id="12" name="Picture 12" descr="A picture containing text&#10;&#10;Description automatically generated">
            <a:extLst>
              <a:ext uri="{FF2B5EF4-FFF2-40B4-BE49-F238E27FC236}">
                <a16:creationId xmlns:a16="http://schemas.microsoft.com/office/drawing/2014/main" id="{1C685594-A964-4FE6-A5F6-7AF7A1E9C465}"/>
              </a:ext>
            </a:extLst>
          </p:cNvPr>
          <p:cNvPicPr>
            <a:picLocks noChangeAspect="1"/>
          </p:cNvPicPr>
          <p:nvPr/>
        </p:nvPicPr>
        <p:blipFill>
          <a:blip r:embed="rId6"/>
          <a:stretch>
            <a:fillRect/>
          </a:stretch>
        </p:blipFill>
        <p:spPr>
          <a:xfrm>
            <a:off x="800538" y="5036323"/>
            <a:ext cx="2743200" cy="9194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4170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Precision and Recall: Tug of war</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12D1648C-DAF8-4564-9264-B44AA3D0E970}"/>
              </a:ext>
            </a:extLst>
          </p:cNvPr>
          <p:cNvSpPr txBox="1"/>
          <p:nvPr/>
        </p:nvSpPr>
        <p:spPr>
          <a:xfrm>
            <a:off x="327573" y="2990192"/>
            <a:ext cx="108536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Precision  -  What proportion of positive identifications was actually correct?</a:t>
            </a:r>
          </a:p>
        </p:txBody>
      </p:sp>
      <p:pic>
        <p:nvPicPr>
          <p:cNvPr id="8" name="Picture 8" descr="Text&#10;&#10;Description automatically generated">
            <a:extLst>
              <a:ext uri="{FF2B5EF4-FFF2-40B4-BE49-F238E27FC236}">
                <a16:creationId xmlns:a16="http://schemas.microsoft.com/office/drawing/2014/main" id="{74B02D65-8E21-4556-87CA-1AF0692BEFD9}"/>
              </a:ext>
            </a:extLst>
          </p:cNvPr>
          <p:cNvPicPr>
            <a:picLocks noChangeAspect="1"/>
          </p:cNvPicPr>
          <p:nvPr/>
        </p:nvPicPr>
        <p:blipFill>
          <a:blip r:embed="rId4"/>
          <a:stretch>
            <a:fillRect/>
          </a:stretch>
        </p:blipFill>
        <p:spPr>
          <a:xfrm>
            <a:off x="450193" y="3662055"/>
            <a:ext cx="2743200" cy="795130"/>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A58BE9F8-BE16-4819-A03A-149373011A7C}"/>
              </a:ext>
            </a:extLst>
          </p:cNvPr>
          <p:cNvSpPr txBox="1"/>
          <p:nvPr/>
        </p:nvSpPr>
        <p:spPr>
          <a:xfrm>
            <a:off x="345089" y="4689364"/>
            <a:ext cx="108536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Recall -  What proportion of actual positives was identified correctly</a:t>
            </a:r>
            <a:r>
              <a:rPr lang="en-US" sz="2400" dirty="0">
                <a:solidFill>
                  <a:srgbClr val="202124"/>
                </a:solidFill>
                <a:latin typeface="Roboto"/>
              </a:rPr>
              <a:t>?</a:t>
            </a:r>
          </a:p>
        </p:txBody>
      </p:sp>
      <p:pic>
        <p:nvPicPr>
          <p:cNvPr id="12" name="Picture 12" descr="A picture containing text&#10;&#10;Description automatically generated">
            <a:extLst>
              <a:ext uri="{FF2B5EF4-FFF2-40B4-BE49-F238E27FC236}">
                <a16:creationId xmlns:a16="http://schemas.microsoft.com/office/drawing/2014/main" id="{1C685594-A964-4FE6-A5F6-7AF7A1E9C465}"/>
              </a:ext>
            </a:extLst>
          </p:cNvPr>
          <p:cNvPicPr>
            <a:picLocks noChangeAspect="1"/>
          </p:cNvPicPr>
          <p:nvPr/>
        </p:nvPicPr>
        <p:blipFill>
          <a:blip r:embed="rId5"/>
          <a:stretch>
            <a:fillRect/>
          </a:stretch>
        </p:blipFill>
        <p:spPr>
          <a:xfrm>
            <a:off x="450193" y="5281565"/>
            <a:ext cx="2743200" cy="919424"/>
          </a:xfrm>
          <a:prstGeom prst="rect">
            <a:avLst/>
          </a:prstGeom>
          <a:ln>
            <a:noFill/>
          </a:ln>
          <a:effectLst>
            <a:outerShdw blurRad="190500" algn="tl" rotWithShape="0">
              <a:srgbClr val="000000">
                <a:alpha val="70000"/>
              </a:srgbClr>
            </a:outerShdw>
          </a:effectLst>
        </p:spPr>
      </p:pic>
      <p:pic>
        <p:nvPicPr>
          <p:cNvPr id="4" name="Picture 5" descr="Timeline&#10;&#10;Description automatically generated">
            <a:extLst>
              <a:ext uri="{FF2B5EF4-FFF2-40B4-BE49-F238E27FC236}">
                <a16:creationId xmlns:a16="http://schemas.microsoft.com/office/drawing/2014/main" id="{1167DA2C-AD11-43DD-934A-55DD13B5D360}"/>
              </a:ext>
            </a:extLst>
          </p:cNvPr>
          <p:cNvPicPr>
            <a:picLocks noChangeAspect="1"/>
          </p:cNvPicPr>
          <p:nvPr/>
        </p:nvPicPr>
        <p:blipFill>
          <a:blip r:embed="rId6"/>
          <a:stretch>
            <a:fillRect/>
          </a:stretch>
        </p:blipFill>
        <p:spPr>
          <a:xfrm>
            <a:off x="397641" y="950247"/>
            <a:ext cx="7245131" cy="1778129"/>
          </a:xfrm>
          <a:prstGeom prst="rect">
            <a:avLst/>
          </a:prstGeom>
        </p:spPr>
      </p:pic>
      <p:pic>
        <p:nvPicPr>
          <p:cNvPr id="6" name="Picture 9" descr="A picture containing chart&#10;&#10;Description automatically generated">
            <a:extLst>
              <a:ext uri="{FF2B5EF4-FFF2-40B4-BE49-F238E27FC236}">
                <a16:creationId xmlns:a16="http://schemas.microsoft.com/office/drawing/2014/main" id="{76A0580C-F7C4-4DE5-9C20-A0B6D48F7B9C}"/>
              </a:ext>
            </a:extLst>
          </p:cNvPr>
          <p:cNvPicPr>
            <a:picLocks noChangeAspect="1"/>
          </p:cNvPicPr>
          <p:nvPr/>
        </p:nvPicPr>
        <p:blipFill>
          <a:blip r:embed="rId7"/>
          <a:stretch>
            <a:fillRect/>
          </a:stretch>
        </p:blipFill>
        <p:spPr>
          <a:xfrm>
            <a:off x="5705364" y="949565"/>
            <a:ext cx="6211614" cy="816047"/>
          </a:xfrm>
          <a:prstGeom prst="rect">
            <a:avLst/>
          </a:prstGeom>
        </p:spPr>
      </p:pic>
    </p:spTree>
    <p:extLst>
      <p:ext uri="{BB962C8B-B14F-4D97-AF65-F5344CB8AC3E}">
        <p14:creationId xmlns:p14="http://schemas.microsoft.com/office/powerpoint/2010/main" val="40321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Precision and Recall: Tug of war</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12D1648C-DAF8-4564-9264-B44AA3D0E970}"/>
              </a:ext>
            </a:extLst>
          </p:cNvPr>
          <p:cNvSpPr txBox="1"/>
          <p:nvPr/>
        </p:nvSpPr>
        <p:spPr>
          <a:xfrm>
            <a:off x="327573" y="2990192"/>
            <a:ext cx="108536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Precision  -  What proportion of positive identifications was actually correct?</a:t>
            </a:r>
          </a:p>
        </p:txBody>
      </p:sp>
      <p:pic>
        <p:nvPicPr>
          <p:cNvPr id="8" name="Picture 8" descr="Text&#10;&#10;Description automatically generated">
            <a:extLst>
              <a:ext uri="{FF2B5EF4-FFF2-40B4-BE49-F238E27FC236}">
                <a16:creationId xmlns:a16="http://schemas.microsoft.com/office/drawing/2014/main" id="{74B02D65-8E21-4556-87CA-1AF0692BEFD9}"/>
              </a:ext>
            </a:extLst>
          </p:cNvPr>
          <p:cNvPicPr>
            <a:picLocks noChangeAspect="1"/>
          </p:cNvPicPr>
          <p:nvPr/>
        </p:nvPicPr>
        <p:blipFill>
          <a:blip r:embed="rId4"/>
          <a:stretch>
            <a:fillRect/>
          </a:stretch>
        </p:blipFill>
        <p:spPr>
          <a:xfrm>
            <a:off x="450193" y="3662055"/>
            <a:ext cx="2743200" cy="795130"/>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A58BE9F8-BE16-4819-A03A-149373011A7C}"/>
              </a:ext>
            </a:extLst>
          </p:cNvPr>
          <p:cNvSpPr txBox="1"/>
          <p:nvPr/>
        </p:nvSpPr>
        <p:spPr>
          <a:xfrm>
            <a:off x="345089" y="4689364"/>
            <a:ext cx="108536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Recall -  What proportion of actual positives was identified correctly</a:t>
            </a:r>
            <a:r>
              <a:rPr lang="en-US" sz="2400" dirty="0">
                <a:solidFill>
                  <a:srgbClr val="202124"/>
                </a:solidFill>
                <a:latin typeface="Roboto"/>
              </a:rPr>
              <a:t>?</a:t>
            </a:r>
          </a:p>
        </p:txBody>
      </p:sp>
      <p:pic>
        <p:nvPicPr>
          <p:cNvPr id="12" name="Picture 12" descr="A picture containing text&#10;&#10;Description automatically generated">
            <a:extLst>
              <a:ext uri="{FF2B5EF4-FFF2-40B4-BE49-F238E27FC236}">
                <a16:creationId xmlns:a16="http://schemas.microsoft.com/office/drawing/2014/main" id="{1C685594-A964-4FE6-A5F6-7AF7A1E9C465}"/>
              </a:ext>
            </a:extLst>
          </p:cNvPr>
          <p:cNvPicPr>
            <a:picLocks noChangeAspect="1"/>
          </p:cNvPicPr>
          <p:nvPr/>
        </p:nvPicPr>
        <p:blipFill>
          <a:blip r:embed="rId5"/>
          <a:stretch>
            <a:fillRect/>
          </a:stretch>
        </p:blipFill>
        <p:spPr>
          <a:xfrm>
            <a:off x="450193" y="5281565"/>
            <a:ext cx="2743200" cy="919424"/>
          </a:xfrm>
          <a:prstGeom prst="rect">
            <a:avLst/>
          </a:prstGeom>
          <a:ln>
            <a:noFill/>
          </a:ln>
          <a:effectLst>
            <a:outerShdw blurRad="190500" algn="tl" rotWithShape="0">
              <a:srgbClr val="000000">
                <a:alpha val="70000"/>
              </a:srgbClr>
            </a:outerShdw>
          </a:effectLst>
        </p:spPr>
      </p:pic>
      <p:pic>
        <p:nvPicPr>
          <p:cNvPr id="9" name="Picture 9" descr="A picture containing diagram&#10;&#10;Description automatically generated">
            <a:extLst>
              <a:ext uri="{FF2B5EF4-FFF2-40B4-BE49-F238E27FC236}">
                <a16:creationId xmlns:a16="http://schemas.microsoft.com/office/drawing/2014/main" id="{DB69EB3E-2280-41FB-8787-A7BAB7115066}"/>
              </a:ext>
            </a:extLst>
          </p:cNvPr>
          <p:cNvPicPr>
            <a:picLocks noChangeAspect="1"/>
          </p:cNvPicPr>
          <p:nvPr/>
        </p:nvPicPr>
        <p:blipFill>
          <a:blip r:embed="rId6"/>
          <a:stretch>
            <a:fillRect/>
          </a:stretch>
        </p:blipFill>
        <p:spPr>
          <a:xfrm>
            <a:off x="345089" y="945702"/>
            <a:ext cx="7332716" cy="1778459"/>
          </a:xfrm>
          <a:prstGeom prst="rect">
            <a:avLst/>
          </a:prstGeom>
        </p:spPr>
      </p:pic>
      <p:pic>
        <p:nvPicPr>
          <p:cNvPr id="10" name="Picture 12" descr="A picture containing chart&#10;&#10;Description automatically generated">
            <a:extLst>
              <a:ext uri="{FF2B5EF4-FFF2-40B4-BE49-F238E27FC236}">
                <a16:creationId xmlns:a16="http://schemas.microsoft.com/office/drawing/2014/main" id="{55FCC619-DB2F-4F06-9FE9-424D288EBEF5}"/>
              </a:ext>
            </a:extLst>
          </p:cNvPr>
          <p:cNvPicPr>
            <a:picLocks noChangeAspect="1"/>
          </p:cNvPicPr>
          <p:nvPr/>
        </p:nvPicPr>
        <p:blipFill>
          <a:blip r:embed="rId7"/>
          <a:stretch>
            <a:fillRect/>
          </a:stretch>
        </p:blipFill>
        <p:spPr>
          <a:xfrm>
            <a:off x="5757916" y="947771"/>
            <a:ext cx="6194097" cy="819632"/>
          </a:xfrm>
          <a:prstGeom prst="rect">
            <a:avLst/>
          </a:prstGeom>
        </p:spPr>
      </p:pic>
    </p:spTree>
    <p:extLst>
      <p:ext uri="{BB962C8B-B14F-4D97-AF65-F5344CB8AC3E}">
        <p14:creationId xmlns:p14="http://schemas.microsoft.com/office/powerpoint/2010/main" val="138461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Precision and Recall: Tug of war</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12D1648C-DAF8-4564-9264-B44AA3D0E970}"/>
              </a:ext>
            </a:extLst>
          </p:cNvPr>
          <p:cNvSpPr txBox="1"/>
          <p:nvPr/>
        </p:nvSpPr>
        <p:spPr>
          <a:xfrm>
            <a:off x="327573" y="2990192"/>
            <a:ext cx="108536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Precision  -  What proportion of positive identifications was actually correct?</a:t>
            </a:r>
          </a:p>
        </p:txBody>
      </p:sp>
      <p:pic>
        <p:nvPicPr>
          <p:cNvPr id="8" name="Picture 8" descr="Text&#10;&#10;Description automatically generated">
            <a:extLst>
              <a:ext uri="{FF2B5EF4-FFF2-40B4-BE49-F238E27FC236}">
                <a16:creationId xmlns:a16="http://schemas.microsoft.com/office/drawing/2014/main" id="{74B02D65-8E21-4556-87CA-1AF0692BEFD9}"/>
              </a:ext>
            </a:extLst>
          </p:cNvPr>
          <p:cNvPicPr>
            <a:picLocks noChangeAspect="1"/>
          </p:cNvPicPr>
          <p:nvPr/>
        </p:nvPicPr>
        <p:blipFill>
          <a:blip r:embed="rId4"/>
          <a:stretch>
            <a:fillRect/>
          </a:stretch>
        </p:blipFill>
        <p:spPr>
          <a:xfrm>
            <a:off x="450193" y="3662055"/>
            <a:ext cx="2743200" cy="795130"/>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A58BE9F8-BE16-4819-A03A-149373011A7C}"/>
              </a:ext>
            </a:extLst>
          </p:cNvPr>
          <p:cNvSpPr txBox="1"/>
          <p:nvPr/>
        </p:nvSpPr>
        <p:spPr>
          <a:xfrm>
            <a:off x="345089" y="4689364"/>
            <a:ext cx="108536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Recall -  What proportion of actual positives was identified correctly</a:t>
            </a:r>
            <a:r>
              <a:rPr lang="en-US" sz="2400" dirty="0">
                <a:solidFill>
                  <a:srgbClr val="202124"/>
                </a:solidFill>
                <a:latin typeface="Roboto"/>
              </a:rPr>
              <a:t>?</a:t>
            </a:r>
          </a:p>
        </p:txBody>
      </p:sp>
      <p:pic>
        <p:nvPicPr>
          <p:cNvPr id="12" name="Picture 12" descr="A picture containing text&#10;&#10;Description automatically generated">
            <a:extLst>
              <a:ext uri="{FF2B5EF4-FFF2-40B4-BE49-F238E27FC236}">
                <a16:creationId xmlns:a16="http://schemas.microsoft.com/office/drawing/2014/main" id="{1C685594-A964-4FE6-A5F6-7AF7A1E9C465}"/>
              </a:ext>
            </a:extLst>
          </p:cNvPr>
          <p:cNvPicPr>
            <a:picLocks noChangeAspect="1"/>
          </p:cNvPicPr>
          <p:nvPr/>
        </p:nvPicPr>
        <p:blipFill>
          <a:blip r:embed="rId5"/>
          <a:stretch>
            <a:fillRect/>
          </a:stretch>
        </p:blipFill>
        <p:spPr>
          <a:xfrm>
            <a:off x="450193" y="5281565"/>
            <a:ext cx="2743200" cy="919424"/>
          </a:xfrm>
          <a:prstGeom prst="rect">
            <a:avLst/>
          </a:prstGeom>
          <a:ln>
            <a:noFill/>
          </a:ln>
          <a:effectLst>
            <a:outerShdw blurRad="190500" algn="tl" rotWithShape="0">
              <a:srgbClr val="000000">
                <a:alpha val="70000"/>
              </a:srgbClr>
            </a:outerShdw>
          </a:effectLst>
        </p:spPr>
      </p:pic>
      <p:pic>
        <p:nvPicPr>
          <p:cNvPr id="4" name="Picture 5" descr="A picture containing timeline&#10;&#10;Description automatically generated">
            <a:extLst>
              <a:ext uri="{FF2B5EF4-FFF2-40B4-BE49-F238E27FC236}">
                <a16:creationId xmlns:a16="http://schemas.microsoft.com/office/drawing/2014/main" id="{53E6B121-CAA0-4F2E-9962-9BADF0A3DE54}"/>
              </a:ext>
            </a:extLst>
          </p:cNvPr>
          <p:cNvPicPr>
            <a:picLocks noChangeAspect="1"/>
          </p:cNvPicPr>
          <p:nvPr/>
        </p:nvPicPr>
        <p:blipFill>
          <a:blip r:embed="rId6"/>
          <a:stretch>
            <a:fillRect/>
          </a:stretch>
        </p:blipFill>
        <p:spPr>
          <a:xfrm>
            <a:off x="345089" y="1038735"/>
            <a:ext cx="7271406" cy="1697494"/>
          </a:xfrm>
          <a:prstGeom prst="rect">
            <a:avLst/>
          </a:prstGeom>
        </p:spPr>
      </p:pic>
      <p:pic>
        <p:nvPicPr>
          <p:cNvPr id="6" name="Picture 12" descr="A picture containing chart&#10;&#10;Description automatically generated">
            <a:extLst>
              <a:ext uri="{FF2B5EF4-FFF2-40B4-BE49-F238E27FC236}">
                <a16:creationId xmlns:a16="http://schemas.microsoft.com/office/drawing/2014/main" id="{41B3375B-512C-4333-81FF-2B467C9EEF69}"/>
              </a:ext>
            </a:extLst>
          </p:cNvPr>
          <p:cNvPicPr>
            <a:picLocks noChangeAspect="1"/>
          </p:cNvPicPr>
          <p:nvPr/>
        </p:nvPicPr>
        <p:blipFill>
          <a:blip r:embed="rId7"/>
          <a:stretch>
            <a:fillRect/>
          </a:stretch>
        </p:blipFill>
        <p:spPr>
          <a:xfrm>
            <a:off x="5757917" y="949285"/>
            <a:ext cx="6334233" cy="834123"/>
          </a:xfrm>
          <a:prstGeom prst="rect">
            <a:avLst/>
          </a:prstGeom>
        </p:spPr>
      </p:pic>
    </p:spTree>
    <p:extLst>
      <p:ext uri="{BB962C8B-B14F-4D97-AF65-F5344CB8AC3E}">
        <p14:creationId xmlns:p14="http://schemas.microsoft.com/office/powerpoint/2010/main" val="10466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a:cs typeface="Calibri Light"/>
              </a:rPr>
              <a:t>ML vs Traditional Programming</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grpSp>
        <p:nvGrpSpPr>
          <p:cNvPr id="28" name="Group 27">
            <a:extLst>
              <a:ext uri="{FF2B5EF4-FFF2-40B4-BE49-F238E27FC236}">
                <a16:creationId xmlns:a16="http://schemas.microsoft.com/office/drawing/2014/main" id="{8A7650F0-36E7-4129-85CE-9EAFA756EF88}"/>
              </a:ext>
            </a:extLst>
          </p:cNvPr>
          <p:cNvGrpSpPr/>
          <p:nvPr/>
        </p:nvGrpSpPr>
        <p:grpSpPr>
          <a:xfrm>
            <a:off x="1124037" y="1939628"/>
            <a:ext cx="5964619" cy="1773598"/>
            <a:chOff x="1124037" y="1939628"/>
            <a:chExt cx="5964619" cy="1773598"/>
          </a:xfrm>
        </p:grpSpPr>
        <p:grpSp>
          <p:nvGrpSpPr>
            <p:cNvPr id="17" name="Group 16">
              <a:extLst>
                <a:ext uri="{FF2B5EF4-FFF2-40B4-BE49-F238E27FC236}">
                  <a16:creationId xmlns:a16="http://schemas.microsoft.com/office/drawing/2014/main" id="{E1EB9D90-20BE-4952-B7B1-392DED26968A}"/>
                </a:ext>
              </a:extLst>
            </p:cNvPr>
            <p:cNvGrpSpPr/>
            <p:nvPr/>
          </p:nvGrpSpPr>
          <p:grpSpPr>
            <a:xfrm>
              <a:off x="1124037" y="2040331"/>
              <a:ext cx="5964619" cy="1672895"/>
              <a:chOff x="1478456" y="3068145"/>
              <a:chExt cx="5964619" cy="1672895"/>
            </a:xfrm>
          </p:grpSpPr>
          <p:sp>
            <p:nvSpPr>
              <p:cNvPr id="18" name="Rectangle: Rounded Corners 17">
                <a:extLst>
                  <a:ext uri="{FF2B5EF4-FFF2-40B4-BE49-F238E27FC236}">
                    <a16:creationId xmlns:a16="http://schemas.microsoft.com/office/drawing/2014/main" id="{83729EE4-6BD6-489E-AA49-70A1D7D988BA}"/>
                  </a:ext>
                </a:extLst>
              </p:cNvPr>
              <p:cNvSpPr/>
              <p:nvPr/>
            </p:nvSpPr>
            <p:spPr>
              <a:xfrm>
                <a:off x="4044731" y="3532351"/>
                <a:ext cx="1453930" cy="73572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cs typeface="Calibri"/>
                  </a:rPr>
                  <a:t>Computer</a:t>
                </a:r>
                <a:endParaRPr lang="en-US">
                  <a:solidFill>
                    <a:srgbClr val="000000"/>
                  </a:solidFill>
                </a:endParaRPr>
              </a:p>
            </p:txBody>
          </p:sp>
          <p:sp>
            <p:nvSpPr>
              <p:cNvPr id="19" name="Rectangle: Rounded Corners 18">
                <a:extLst>
                  <a:ext uri="{FF2B5EF4-FFF2-40B4-BE49-F238E27FC236}">
                    <a16:creationId xmlns:a16="http://schemas.microsoft.com/office/drawing/2014/main" id="{CB54EDFD-862A-4A53-9B69-4794DDAEA1CE}"/>
                  </a:ext>
                </a:extLst>
              </p:cNvPr>
              <p:cNvSpPr/>
              <p:nvPr/>
            </p:nvSpPr>
            <p:spPr>
              <a:xfrm>
                <a:off x="1478456" y="3068145"/>
                <a:ext cx="1541516" cy="75324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cs typeface="Calibri"/>
                  </a:rPr>
                  <a:t>Data</a:t>
                </a:r>
                <a:endParaRPr lang="en-US">
                  <a:solidFill>
                    <a:srgbClr val="000000"/>
                  </a:solidFill>
                </a:endParaRPr>
              </a:p>
            </p:txBody>
          </p:sp>
          <p:sp>
            <p:nvSpPr>
              <p:cNvPr id="20" name="Rectangle: Rounded Corners 19">
                <a:extLst>
                  <a:ext uri="{FF2B5EF4-FFF2-40B4-BE49-F238E27FC236}">
                    <a16:creationId xmlns:a16="http://schemas.microsoft.com/office/drawing/2014/main" id="{159ECD9A-61B4-4496-821D-A5C981E51A68}"/>
                  </a:ext>
                </a:extLst>
              </p:cNvPr>
              <p:cNvSpPr/>
              <p:nvPr/>
            </p:nvSpPr>
            <p:spPr>
              <a:xfrm>
                <a:off x="1495973" y="4005316"/>
                <a:ext cx="1532758" cy="73572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cs typeface="Calibri"/>
                  </a:rPr>
                  <a:t>Program</a:t>
                </a:r>
              </a:p>
              <a:p>
                <a:pPr algn="ctr"/>
                <a:r>
                  <a:rPr lang="en-US">
                    <a:solidFill>
                      <a:srgbClr val="000000"/>
                    </a:solidFill>
                    <a:cs typeface="Calibri"/>
                  </a:rPr>
                  <a:t>(Rules)</a:t>
                </a:r>
              </a:p>
            </p:txBody>
          </p:sp>
          <p:sp>
            <p:nvSpPr>
              <p:cNvPr id="21" name="Rectangle: Rounded Corners 20">
                <a:extLst>
                  <a:ext uri="{FF2B5EF4-FFF2-40B4-BE49-F238E27FC236}">
                    <a16:creationId xmlns:a16="http://schemas.microsoft.com/office/drawing/2014/main" id="{10405C7D-4397-44EF-A018-BC89ECAC95FE}"/>
                  </a:ext>
                </a:extLst>
              </p:cNvPr>
              <p:cNvSpPr/>
              <p:nvPr/>
            </p:nvSpPr>
            <p:spPr>
              <a:xfrm>
                <a:off x="6164317" y="3567384"/>
                <a:ext cx="1278758" cy="64813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cs typeface="Calibri"/>
                  </a:rPr>
                  <a:t>Output</a:t>
                </a:r>
                <a:endParaRPr lang="en-US">
                  <a:solidFill>
                    <a:srgbClr val="000000"/>
                  </a:solidFill>
                </a:endParaRPr>
              </a:p>
            </p:txBody>
          </p:sp>
          <p:cxnSp>
            <p:nvCxnSpPr>
              <p:cNvPr id="22" name="Straight Arrow Connector 21">
                <a:extLst>
                  <a:ext uri="{FF2B5EF4-FFF2-40B4-BE49-F238E27FC236}">
                    <a16:creationId xmlns:a16="http://schemas.microsoft.com/office/drawing/2014/main" id="{6B083E92-D621-4EEC-89F1-F6405BAD59B4}"/>
                  </a:ext>
                </a:extLst>
              </p:cNvPr>
              <p:cNvCxnSpPr>
                <a:cxnSpLocks/>
              </p:cNvCxnSpPr>
              <p:nvPr/>
            </p:nvCxnSpPr>
            <p:spPr>
              <a:xfrm>
                <a:off x="3040226" y="3465019"/>
                <a:ext cx="975710" cy="380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1A7C992-043E-448B-AC2B-64BAC2CB0665}"/>
                  </a:ext>
                </a:extLst>
              </p:cNvPr>
              <p:cNvCxnSpPr>
                <a:cxnSpLocks/>
              </p:cNvCxnSpPr>
              <p:nvPr/>
            </p:nvCxnSpPr>
            <p:spPr>
              <a:xfrm flipV="1">
                <a:off x="2999171" y="3900433"/>
                <a:ext cx="1019503" cy="425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53BA69D-4008-4E94-AB37-821187FD5503}"/>
                  </a:ext>
                </a:extLst>
              </p:cNvPr>
              <p:cNvCxnSpPr>
                <a:cxnSpLocks/>
              </p:cNvCxnSpPr>
              <p:nvPr/>
            </p:nvCxnSpPr>
            <p:spPr>
              <a:xfrm flipV="1">
                <a:off x="5501400" y="3897695"/>
                <a:ext cx="660398" cy="5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E42E2FEA-191A-4EBB-A348-78DC6A1EAABC}"/>
                </a:ext>
              </a:extLst>
            </p:cNvPr>
            <p:cNvSpPr txBox="1"/>
            <p:nvPr/>
          </p:nvSpPr>
          <p:spPr>
            <a:xfrm>
              <a:off x="3404560" y="193962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Traditional Programming</a:t>
              </a:r>
            </a:p>
          </p:txBody>
        </p:sp>
      </p:grpSp>
      <p:grpSp>
        <p:nvGrpSpPr>
          <p:cNvPr id="27" name="Group 26">
            <a:extLst>
              <a:ext uri="{FF2B5EF4-FFF2-40B4-BE49-F238E27FC236}">
                <a16:creationId xmlns:a16="http://schemas.microsoft.com/office/drawing/2014/main" id="{8F80477B-C31A-4B1B-A02D-FF0FFC6AA3B9}"/>
              </a:ext>
            </a:extLst>
          </p:cNvPr>
          <p:cNvGrpSpPr/>
          <p:nvPr/>
        </p:nvGrpSpPr>
        <p:grpSpPr>
          <a:xfrm>
            <a:off x="1124037" y="4515070"/>
            <a:ext cx="6094572" cy="1726342"/>
            <a:chOff x="1124037" y="4515070"/>
            <a:chExt cx="6094572" cy="1726342"/>
          </a:xfrm>
        </p:grpSpPr>
        <p:grpSp>
          <p:nvGrpSpPr>
            <p:cNvPr id="16" name="Group 15">
              <a:extLst>
                <a:ext uri="{FF2B5EF4-FFF2-40B4-BE49-F238E27FC236}">
                  <a16:creationId xmlns:a16="http://schemas.microsoft.com/office/drawing/2014/main" id="{33558CA7-3E43-42BA-B756-803EB576B57A}"/>
                </a:ext>
              </a:extLst>
            </p:cNvPr>
            <p:cNvGrpSpPr/>
            <p:nvPr/>
          </p:nvGrpSpPr>
          <p:grpSpPr>
            <a:xfrm>
              <a:off x="1124037" y="4568517"/>
              <a:ext cx="6094572" cy="1672895"/>
              <a:chOff x="1478456" y="3068145"/>
              <a:chExt cx="6094572" cy="1672895"/>
            </a:xfrm>
          </p:grpSpPr>
          <p:sp>
            <p:nvSpPr>
              <p:cNvPr id="4" name="Rectangle: Rounded Corners 3">
                <a:extLst>
                  <a:ext uri="{FF2B5EF4-FFF2-40B4-BE49-F238E27FC236}">
                    <a16:creationId xmlns:a16="http://schemas.microsoft.com/office/drawing/2014/main" id="{1D4C8715-8DF6-4E4C-8C49-E0653BEB540C}"/>
                  </a:ext>
                </a:extLst>
              </p:cNvPr>
              <p:cNvSpPr/>
              <p:nvPr/>
            </p:nvSpPr>
            <p:spPr>
              <a:xfrm>
                <a:off x="4044731" y="3532351"/>
                <a:ext cx="1453930" cy="73572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cs typeface="Calibri"/>
                  </a:rPr>
                  <a:t>Computer</a:t>
                </a:r>
                <a:endParaRPr lang="en-US">
                  <a:solidFill>
                    <a:srgbClr val="000000"/>
                  </a:solidFill>
                </a:endParaRPr>
              </a:p>
            </p:txBody>
          </p:sp>
          <p:sp>
            <p:nvSpPr>
              <p:cNvPr id="8" name="Rectangle: Rounded Corners 7">
                <a:extLst>
                  <a:ext uri="{FF2B5EF4-FFF2-40B4-BE49-F238E27FC236}">
                    <a16:creationId xmlns:a16="http://schemas.microsoft.com/office/drawing/2014/main" id="{A9A5D99E-8094-44F9-A803-9421C351413E}"/>
                  </a:ext>
                </a:extLst>
              </p:cNvPr>
              <p:cNvSpPr/>
              <p:nvPr/>
            </p:nvSpPr>
            <p:spPr>
              <a:xfrm>
                <a:off x="1478456" y="3068145"/>
                <a:ext cx="1541516" cy="75324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cs typeface="Calibri"/>
                  </a:rPr>
                  <a:t>Data</a:t>
                </a:r>
                <a:endParaRPr lang="en-US">
                  <a:solidFill>
                    <a:srgbClr val="000000"/>
                  </a:solidFill>
                </a:endParaRPr>
              </a:p>
            </p:txBody>
          </p:sp>
          <p:sp>
            <p:nvSpPr>
              <p:cNvPr id="9" name="Rectangle: Rounded Corners 8">
                <a:extLst>
                  <a:ext uri="{FF2B5EF4-FFF2-40B4-BE49-F238E27FC236}">
                    <a16:creationId xmlns:a16="http://schemas.microsoft.com/office/drawing/2014/main" id="{54A77A51-C060-4A01-9AE2-764259F9427E}"/>
                  </a:ext>
                </a:extLst>
              </p:cNvPr>
              <p:cNvSpPr/>
              <p:nvPr/>
            </p:nvSpPr>
            <p:spPr>
              <a:xfrm>
                <a:off x="1495973" y="4005316"/>
                <a:ext cx="1532758" cy="73572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cs typeface="Calibri"/>
                  </a:rPr>
                  <a:t>Output</a:t>
                </a:r>
                <a:endParaRPr lang="en-US"/>
              </a:p>
            </p:txBody>
          </p:sp>
          <p:sp>
            <p:nvSpPr>
              <p:cNvPr id="13" name="Rectangle: Rounded Corners 12">
                <a:extLst>
                  <a:ext uri="{FF2B5EF4-FFF2-40B4-BE49-F238E27FC236}">
                    <a16:creationId xmlns:a16="http://schemas.microsoft.com/office/drawing/2014/main" id="{F3092230-C815-460B-9D11-2FCAEBCB58CE}"/>
                  </a:ext>
                </a:extLst>
              </p:cNvPr>
              <p:cNvSpPr/>
              <p:nvPr/>
            </p:nvSpPr>
            <p:spPr>
              <a:xfrm>
                <a:off x="6164317" y="3543757"/>
                <a:ext cx="1408711" cy="70720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cs typeface="Calibri"/>
                  </a:rPr>
                  <a:t>Program</a:t>
                </a:r>
              </a:p>
              <a:p>
                <a:pPr algn="ctr"/>
                <a:r>
                  <a:rPr lang="en-US">
                    <a:solidFill>
                      <a:srgbClr val="000000"/>
                    </a:solidFill>
                    <a:cs typeface="Calibri"/>
                  </a:rPr>
                  <a:t>(Rules)</a:t>
                </a:r>
                <a:endParaRPr lang="en-US" dirty="0">
                  <a:solidFill>
                    <a:srgbClr val="000000"/>
                  </a:solidFill>
                  <a:cs typeface="Calibri"/>
                </a:endParaRPr>
              </a:p>
            </p:txBody>
          </p:sp>
          <p:cxnSp>
            <p:nvCxnSpPr>
              <p:cNvPr id="6" name="Straight Arrow Connector 5">
                <a:extLst>
                  <a:ext uri="{FF2B5EF4-FFF2-40B4-BE49-F238E27FC236}">
                    <a16:creationId xmlns:a16="http://schemas.microsoft.com/office/drawing/2014/main" id="{C159DEDF-969E-4E64-B70C-0C1BE61D3275}"/>
                  </a:ext>
                </a:extLst>
              </p:cNvPr>
              <p:cNvCxnSpPr/>
              <p:nvPr/>
            </p:nvCxnSpPr>
            <p:spPr>
              <a:xfrm>
                <a:off x="3040226" y="3465019"/>
                <a:ext cx="975710" cy="380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7FCC6D2-F7A1-4649-8303-06250F271863}"/>
                  </a:ext>
                </a:extLst>
              </p:cNvPr>
              <p:cNvCxnSpPr/>
              <p:nvPr/>
            </p:nvCxnSpPr>
            <p:spPr>
              <a:xfrm flipV="1">
                <a:off x="2999171" y="3900433"/>
                <a:ext cx="1019503" cy="425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2990EE4-53D7-4B89-9120-4B66781BF88A}"/>
                  </a:ext>
                </a:extLst>
              </p:cNvPr>
              <p:cNvCxnSpPr>
                <a:cxnSpLocks/>
              </p:cNvCxnSpPr>
              <p:nvPr/>
            </p:nvCxnSpPr>
            <p:spPr>
              <a:xfrm flipV="1">
                <a:off x="5501400" y="3897695"/>
                <a:ext cx="660398" cy="5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1D1666FD-9FCB-455D-B753-1D120DBC003C}"/>
                </a:ext>
              </a:extLst>
            </p:cNvPr>
            <p:cNvSpPr txBox="1"/>
            <p:nvPr/>
          </p:nvSpPr>
          <p:spPr>
            <a:xfrm>
              <a:off x="4243350" y="45150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Machine Learning</a:t>
              </a:r>
            </a:p>
          </p:txBody>
        </p:sp>
      </p:grpSp>
      <p:sp>
        <p:nvSpPr>
          <p:cNvPr id="29" name="TextBox 28">
            <a:extLst>
              <a:ext uri="{FF2B5EF4-FFF2-40B4-BE49-F238E27FC236}">
                <a16:creationId xmlns:a16="http://schemas.microsoft.com/office/drawing/2014/main" id="{06DFCB77-EF57-4AF8-AA08-878334AE0003}"/>
              </a:ext>
            </a:extLst>
          </p:cNvPr>
          <p:cNvSpPr txBox="1"/>
          <p:nvPr/>
        </p:nvSpPr>
        <p:spPr>
          <a:xfrm>
            <a:off x="8103191" y="5196958"/>
            <a:ext cx="28967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Learn rules from data </a:t>
            </a:r>
            <a:r>
              <a:rPr lang="en-US"/>
              <a:t>given desired output</a:t>
            </a:r>
          </a:p>
        </p:txBody>
      </p:sp>
      <p:sp>
        <p:nvSpPr>
          <p:cNvPr id="30" name="TextBox 29">
            <a:extLst>
              <a:ext uri="{FF2B5EF4-FFF2-40B4-BE49-F238E27FC236}">
                <a16:creationId xmlns:a16="http://schemas.microsoft.com/office/drawing/2014/main" id="{1AF14AC3-ADCD-4AD9-B742-E225F0D1FFCC}"/>
              </a:ext>
            </a:extLst>
          </p:cNvPr>
          <p:cNvSpPr txBox="1"/>
          <p:nvPr/>
        </p:nvSpPr>
        <p:spPr>
          <a:xfrm>
            <a:off x="8103191" y="2562446"/>
            <a:ext cx="28967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Learn output from data given rules</a:t>
            </a:r>
          </a:p>
        </p:txBody>
      </p:sp>
    </p:spTree>
    <p:extLst>
      <p:ext uri="{BB962C8B-B14F-4D97-AF65-F5344CB8AC3E}">
        <p14:creationId xmlns:p14="http://schemas.microsoft.com/office/powerpoint/2010/main" val="14587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ROC Curve</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3" name="TextBox 2">
            <a:extLst>
              <a:ext uri="{FF2B5EF4-FFF2-40B4-BE49-F238E27FC236}">
                <a16:creationId xmlns:a16="http://schemas.microsoft.com/office/drawing/2014/main" id="{12D1648C-DAF8-4564-9264-B44AA3D0E970}"/>
              </a:ext>
            </a:extLst>
          </p:cNvPr>
          <p:cNvSpPr txBox="1"/>
          <p:nvPr/>
        </p:nvSpPr>
        <p:spPr>
          <a:xfrm>
            <a:off x="336331" y="2990192"/>
            <a:ext cx="113879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True Positive Rate (TPR) =  Recall</a:t>
            </a:r>
          </a:p>
        </p:txBody>
      </p:sp>
      <p:sp>
        <p:nvSpPr>
          <p:cNvPr id="11" name="TextBox 10">
            <a:extLst>
              <a:ext uri="{FF2B5EF4-FFF2-40B4-BE49-F238E27FC236}">
                <a16:creationId xmlns:a16="http://schemas.microsoft.com/office/drawing/2014/main" id="{A58BE9F8-BE16-4819-A03A-149373011A7C}"/>
              </a:ext>
            </a:extLst>
          </p:cNvPr>
          <p:cNvSpPr txBox="1"/>
          <p:nvPr/>
        </p:nvSpPr>
        <p:spPr>
          <a:xfrm>
            <a:off x="345089" y="4689364"/>
            <a:ext cx="108536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False Positive Rate (FPR) </a:t>
            </a:r>
          </a:p>
        </p:txBody>
      </p:sp>
      <p:pic>
        <p:nvPicPr>
          <p:cNvPr id="9" name="Picture 9" descr="Text&#10;&#10;Description automatically generated">
            <a:extLst>
              <a:ext uri="{FF2B5EF4-FFF2-40B4-BE49-F238E27FC236}">
                <a16:creationId xmlns:a16="http://schemas.microsoft.com/office/drawing/2014/main" id="{BE1F7B32-76EC-4202-900C-C4C62D801958}"/>
              </a:ext>
            </a:extLst>
          </p:cNvPr>
          <p:cNvPicPr>
            <a:picLocks noChangeAspect="1"/>
          </p:cNvPicPr>
          <p:nvPr/>
        </p:nvPicPr>
        <p:blipFill>
          <a:blip r:embed="rId4"/>
          <a:stretch>
            <a:fillRect/>
          </a:stretch>
        </p:blipFill>
        <p:spPr>
          <a:xfrm>
            <a:off x="3699642" y="3595805"/>
            <a:ext cx="2322787" cy="892599"/>
          </a:xfrm>
          <a:prstGeom prst="rect">
            <a:avLst/>
          </a:prstGeom>
          <a:ln>
            <a:noFill/>
          </a:ln>
          <a:effectLst>
            <a:outerShdw blurRad="190500" algn="tl" rotWithShape="0">
              <a:srgbClr val="000000">
                <a:alpha val="70000"/>
              </a:srgbClr>
            </a:outerShdw>
          </a:effectLst>
        </p:spPr>
      </p:pic>
      <p:pic>
        <p:nvPicPr>
          <p:cNvPr id="10" name="Picture 12" descr="Text&#10;&#10;Description automatically generated">
            <a:extLst>
              <a:ext uri="{FF2B5EF4-FFF2-40B4-BE49-F238E27FC236}">
                <a16:creationId xmlns:a16="http://schemas.microsoft.com/office/drawing/2014/main" id="{447A8ACF-17B2-40F2-8E3A-EFF235246319}"/>
              </a:ext>
            </a:extLst>
          </p:cNvPr>
          <p:cNvPicPr>
            <a:picLocks noChangeAspect="1"/>
          </p:cNvPicPr>
          <p:nvPr/>
        </p:nvPicPr>
        <p:blipFill>
          <a:blip r:embed="rId5"/>
          <a:stretch>
            <a:fillRect/>
          </a:stretch>
        </p:blipFill>
        <p:spPr>
          <a:xfrm>
            <a:off x="450194" y="5310657"/>
            <a:ext cx="2462925" cy="773651"/>
          </a:xfrm>
          <a:prstGeom prst="rect">
            <a:avLst/>
          </a:prstGeom>
          <a:ln>
            <a:noFill/>
          </a:ln>
          <a:effectLst>
            <a:outerShdw blurRad="190500" algn="tl" rotWithShape="0">
              <a:srgbClr val="000000">
                <a:alpha val="70000"/>
              </a:srgbClr>
            </a:outerShdw>
          </a:effectLst>
        </p:spPr>
      </p:pic>
      <p:pic>
        <p:nvPicPr>
          <p:cNvPr id="13" name="Picture 13" descr="Diagram&#10;&#10;Description automatically generated">
            <a:extLst>
              <a:ext uri="{FF2B5EF4-FFF2-40B4-BE49-F238E27FC236}">
                <a16:creationId xmlns:a16="http://schemas.microsoft.com/office/drawing/2014/main" id="{6CB7FF04-471A-4610-82F7-72FE0A984FF2}"/>
              </a:ext>
            </a:extLst>
          </p:cNvPr>
          <p:cNvPicPr>
            <a:picLocks noChangeAspect="1"/>
          </p:cNvPicPr>
          <p:nvPr/>
        </p:nvPicPr>
        <p:blipFill>
          <a:blip r:embed="rId6"/>
          <a:stretch>
            <a:fillRect/>
          </a:stretch>
        </p:blipFill>
        <p:spPr>
          <a:xfrm>
            <a:off x="6476124" y="1874124"/>
            <a:ext cx="5475889" cy="4327201"/>
          </a:xfrm>
          <a:prstGeom prst="rect">
            <a:avLst/>
          </a:prstGeom>
          <a:ln>
            <a:noFill/>
          </a:ln>
          <a:effectLst>
            <a:outerShdw blurRad="190500" algn="tl" rotWithShape="0">
              <a:srgbClr val="000000">
                <a:alpha val="70000"/>
              </a:srgbClr>
            </a:outerShdw>
          </a:effectLst>
        </p:spPr>
      </p:pic>
      <p:sp>
        <p:nvSpPr>
          <p:cNvPr id="14" name="TextBox 13">
            <a:extLst>
              <a:ext uri="{FF2B5EF4-FFF2-40B4-BE49-F238E27FC236}">
                <a16:creationId xmlns:a16="http://schemas.microsoft.com/office/drawing/2014/main" id="{04BE2D3B-99F2-4FB4-A0DD-75D67962739D}"/>
              </a:ext>
            </a:extLst>
          </p:cNvPr>
          <p:cNvSpPr txBox="1"/>
          <p:nvPr/>
        </p:nvSpPr>
        <p:spPr>
          <a:xfrm>
            <a:off x="345089" y="1063295"/>
            <a:ext cx="113879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ROC Curve plots TPR vs FPR at different classification thresholds</a:t>
            </a:r>
            <a:endParaRPr lang="en-US"/>
          </a:p>
        </p:txBody>
      </p:sp>
      <p:pic>
        <p:nvPicPr>
          <p:cNvPr id="4" name="Picture 12" descr="A picture containing text&#10;&#10;Description automatically generated">
            <a:extLst>
              <a:ext uri="{FF2B5EF4-FFF2-40B4-BE49-F238E27FC236}">
                <a16:creationId xmlns:a16="http://schemas.microsoft.com/office/drawing/2014/main" id="{7ACFAA12-1711-4EEA-B430-3A2B1FC10219}"/>
              </a:ext>
            </a:extLst>
          </p:cNvPr>
          <p:cNvPicPr>
            <a:picLocks noChangeAspect="1"/>
          </p:cNvPicPr>
          <p:nvPr/>
        </p:nvPicPr>
        <p:blipFill>
          <a:blip r:embed="rId7"/>
          <a:stretch>
            <a:fillRect/>
          </a:stretch>
        </p:blipFill>
        <p:spPr>
          <a:xfrm>
            <a:off x="450193" y="3596124"/>
            <a:ext cx="2743200" cy="9194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9264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505372" y="-81565"/>
            <a:ext cx="10515600" cy="1325563"/>
          </a:xfrm>
        </p:spPr>
        <p:txBody>
          <a:bodyPr/>
          <a:lstStyle/>
          <a:p>
            <a:r>
              <a:rPr lang="en-US">
                <a:cs typeface="Calibri Light"/>
              </a:rPr>
              <a:t>AUC: Area Under the ROC Curve</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14" name="TextBox 13">
            <a:extLst>
              <a:ext uri="{FF2B5EF4-FFF2-40B4-BE49-F238E27FC236}">
                <a16:creationId xmlns:a16="http://schemas.microsoft.com/office/drawing/2014/main" id="{04BE2D3B-99F2-4FB4-A0DD-75D67962739D}"/>
              </a:ext>
            </a:extLst>
          </p:cNvPr>
          <p:cNvSpPr txBox="1"/>
          <p:nvPr/>
        </p:nvSpPr>
        <p:spPr>
          <a:xfrm>
            <a:off x="345089" y="1063295"/>
            <a:ext cx="113879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AUC measures the area underneath the entire ROC curve</a:t>
            </a:r>
            <a:endParaRPr lang="en-US"/>
          </a:p>
        </p:txBody>
      </p:sp>
      <p:pic>
        <p:nvPicPr>
          <p:cNvPr id="4" name="Picture 5" descr="Shape&#10;&#10;Description automatically generated">
            <a:extLst>
              <a:ext uri="{FF2B5EF4-FFF2-40B4-BE49-F238E27FC236}">
                <a16:creationId xmlns:a16="http://schemas.microsoft.com/office/drawing/2014/main" id="{98BF424D-35C8-41CD-9E34-C60466D83CDD}"/>
              </a:ext>
            </a:extLst>
          </p:cNvPr>
          <p:cNvPicPr>
            <a:picLocks noChangeAspect="1"/>
          </p:cNvPicPr>
          <p:nvPr/>
        </p:nvPicPr>
        <p:blipFill>
          <a:blip r:embed="rId4"/>
          <a:stretch>
            <a:fillRect/>
          </a:stretch>
        </p:blipFill>
        <p:spPr>
          <a:xfrm>
            <a:off x="6756400" y="1822363"/>
            <a:ext cx="5300717" cy="4527069"/>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54337274-B55F-4D73-BDC7-B20C462CD96D}"/>
              </a:ext>
            </a:extLst>
          </p:cNvPr>
          <p:cNvSpPr txBox="1"/>
          <p:nvPr/>
        </p:nvSpPr>
        <p:spPr>
          <a:xfrm>
            <a:off x="275021" y="1606330"/>
            <a:ext cx="6474371"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02124"/>
                </a:solidFill>
                <a:latin typeface="Roboto"/>
              </a:rPr>
              <a:t>AUC represents the probability that a random positive (green) example is positioned to the right of a random negative (red) example.</a:t>
            </a:r>
          </a:p>
          <a:p>
            <a:r>
              <a:rPr lang="en-US" sz="2000">
                <a:solidFill>
                  <a:srgbClr val="202124"/>
                </a:solidFill>
                <a:latin typeface="Roboto"/>
              </a:rPr>
              <a:t>AUC ranges in value from 0 to 1. A model whose predictions are 100% wrong has an AUC of 0.0; one whose predictions are 100% correct has an AUC of 1.0.</a:t>
            </a:r>
          </a:p>
          <a:p>
            <a:endParaRPr lang="en-US" sz="2000" dirty="0">
              <a:solidFill>
                <a:srgbClr val="202124"/>
              </a:solidFill>
              <a:latin typeface="Roboto"/>
            </a:endParaRPr>
          </a:p>
          <a:p>
            <a:r>
              <a:rPr lang="en-US" sz="2000">
                <a:solidFill>
                  <a:srgbClr val="202124"/>
                </a:solidFill>
                <a:latin typeface="Roboto"/>
              </a:rPr>
              <a:t>AUC is desirable for the following two reasons:</a:t>
            </a:r>
            <a:endParaRPr lang="en-US"/>
          </a:p>
          <a:p>
            <a:pPr>
              <a:buChar char="•"/>
            </a:pPr>
            <a:r>
              <a:rPr lang="en-US" sz="2000">
                <a:solidFill>
                  <a:srgbClr val="202124"/>
                </a:solidFill>
                <a:latin typeface="Roboto"/>
              </a:rPr>
              <a:t>AUC is </a:t>
            </a:r>
            <a:r>
              <a:rPr lang="en-US" sz="2000" b="1">
                <a:solidFill>
                  <a:srgbClr val="202124"/>
                </a:solidFill>
                <a:latin typeface="Roboto"/>
              </a:rPr>
              <a:t>scale-invariant</a:t>
            </a:r>
            <a:r>
              <a:rPr lang="en-US" sz="2000">
                <a:solidFill>
                  <a:srgbClr val="202124"/>
                </a:solidFill>
                <a:latin typeface="Roboto"/>
              </a:rPr>
              <a:t>. It measures how well predictions are ranked, rather than their absolute values.</a:t>
            </a:r>
          </a:p>
          <a:p>
            <a:pPr>
              <a:buChar char="•"/>
            </a:pPr>
            <a:r>
              <a:rPr lang="en-US" sz="2000">
                <a:solidFill>
                  <a:srgbClr val="202124"/>
                </a:solidFill>
                <a:latin typeface="Roboto"/>
              </a:rPr>
              <a:t>AUC is </a:t>
            </a:r>
            <a:r>
              <a:rPr lang="en-US" sz="2000" b="1">
                <a:solidFill>
                  <a:srgbClr val="202124"/>
                </a:solidFill>
                <a:latin typeface="Roboto"/>
              </a:rPr>
              <a:t>classification-threshold-invariant</a:t>
            </a:r>
            <a:r>
              <a:rPr lang="en-US" sz="2000">
                <a:solidFill>
                  <a:srgbClr val="202124"/>
                </a:solidFill>
                <a:latin typeface="Roboto"/>
              </a:rPr>
              <a:t>. It measures the quality of the model's predictions irrespective of what classification threshold is chosen.</a:t>
            </a:r>
          </a:p>
        </p:txBody>
      </p:sp>
    </p:spTree>
    <p:extLst>
      <p:ext uri="{BB962C8B-B14F-4D97-AF65-F5344CB8AC3E}">
        <p14:creationId xmlns:p14="http://schemas.microsoft.com/office/powerpoint/2010/main" val="343289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a:xfrm>
            <a:off x="493827" y="160890"/>
            <a:ext cx="10515600" cy="1325563"/>
          </a:xfrm>
        </p:spPr>
        <p:txBody>
          <a:bodyPr/>
          <a:lstStyle/>
          <a:p>
            <a:r>
              <a:rPr lang="en-US">
                <a:cs typeface="Calibri Light"/>
              </a:rPr>
              <a:t>References</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14" name="TextBox 13">
            <a:extLst>
              <a:ext uri="{FF2B5EF4-FFF2-40B4-BE49-F238E27FC236}">
                <a16:creationId xmlns:a16="http://schemas.microsoft.com/office/drawing/2014/main" id="{04BE2D3B-99F2-4FB4-A0DD-75D67962739D}"/>
              </a:ext>
            </a:extLst>
          </p:cNvPr>
          <p:cNvSpPr txBox="1"/>
          <p:nvPr/>
        </p:nvSpPr>
        <p:spPr>
          <a:xfrm>
            <a:off x="529816" y="1525113"/>
            <a:ext cx="1138795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124"/>
                </a:solidFill>
                <a:latin typeface="Roboto"/>
              </a:rPr>
              <a:t>Images and concepts in the slides are used from the following resources</a:t>
            </a:r>
            <a:endParaRPr lang="en-US" sz="2400" dirty="0">
              <a:solidFill>
                <a:srgbClr val="202124"/>
              </a:solidFill>
              <a:latin typeface="Roboto"/>
            </a:endParaRPr>
          </a:p>
          <a:p>
            <a:r>
              <a:rPr lang="en-US" sz="2400">
                <a:solidFill>
                  <a:srgbClr val="202124"/>
                </a:solidFill>
                <a:latin typeface="Roboto"/>
              </a:rPr>
              <a:t>   -  Introduction to Machine Learning with Python </a:t>
            </a:r>
            <a:r>
              <a:rPr lang="en-US" sz="2400" i="1" dirty="0">
                <a:solidFill>
                  <a:srgbClr val="202124"/>
                </a:solidFill>
                <a:latin typeface="Roboto"/>
              </a:rPr>
              <a:t>Andreas Mueller</a:t>
            </a:r>
            <a:endParaRPr lang="en-US" dirty="0">
              <a:solidFill>
                <a:srgbClr val="000000"/>
              </a:solidFill>
              <a:latin typeface="Calibri" panose="020F0502020204030204"/>
              <a:cs typeface="Calibri" panose="020F0502020204030204"/>
            </a:endParaRPr>
          </a:p>
          <a:p>
            <a:r>
              <a:rPr lang="en-US" sz="2400" i="1">
                <a:solidFill>
                  <a:srgbClr val="202124"/>
                </a:solidFill>
                <a:latin typeface="Roboto"/>
              </a:rPr>
              <a:t>   -  </a:t>
            </a:r>
            <a:r>
              <a:rPr lang="en-US" sz="2400">
                <a:solidFill>
                  <a:srgbClr val="202124"/>
                </a:solidFill>
                <a:latin typeface="Roboto"/>
              </a:rPr>
              <a:t>Pattern Recognition and Machine Learning</a:t>
            </a:r>
            <a:r>
              <a:rPr lang="en-US" sz="2400" i="1">
                <a:solidFill>
                  <a:srgbClr val="202124"/>
                </a:solidFill>
                <a:latin typeface="Roboto"/>
              </a:rPr>
              <a:t> Christopher Bishop</a:t>
            </a:r>
            <a:endParaRPr lang="en-US" sz="2400" i="1" dirty="0">
              <a:solidFill>
                <a:srgbClr val="202124"/>
              </a:solidFill>
              <a:latin typeface="Roboto"/>
            </a:endParaRPr>
          </a:p>
          <a:p>
            <a:r>
              <a:rPr lang="en-US" sz="2400" i="1" dirty="0">
                <a:solidFill>
                  <a:srgbClr val="202124"/>
                </a:solidFill>
                <a:latin typeface="Roboto"/>
                <a:ea typeface="+mn-lt"/>
                <a:cs typeface="+mn-lt"/>
              </a:rPr>
              <a:t>    </a:t>
            </a:r>
            <a:r>
              <a:rPr lang="en-US" sz="2400">
                <a:solidFill>
                  <a:srgbClr val="202124"/>
                </a:solidFill>
                <a:latin typeface="Roboto"/>
              </a:rPr>
              <a:t>-  Machine Learning Course </a:t>
            </a:r>
            <a:r>
              <a:rPr lang="en-US" sz="2400" i="1" dirty="0">
                <a:solidFill>
                  <a:srgbClr val="202124"/>
                </a:solidFill>
                <a:latin typeface="Roboto"/>
              </a:rPr>
              <a:t>Google</a:t>
            </a:r>
          </a:p>
          <a:p>
            <a:endParaRPr lang="en-US" sz="2400" dirty="0">
              <a:solidFill>
                <a:srgbClr val="202124"/>
              </a:solidFill>
              <a:ea typeface="+mn-lt"/>
              <a:cs typeface="+mn-lt"/>
            </a:endParaRPr>
          </a:p>
          <a:p>
            <a:endParaRPr lang="en-US" sz="2400" i="1" dirty="0">
              <a:solidFill>
                <a:srgbClr val="202124"/>
              </a:solidFill>
              <a:latin typeface="Roboto"/>
            </a:endParaRPr>
          </a:p>
          <a:p>
            <a:endParaRPr lang="en-US" sz="2400" dirty="0">
              <a:solidFill>
                <a:srgbClr val="202124"/>
              </a:solidFill>
              <a:latin typeface="Roboto"/>
            </a:endParaRPr>
          </a:p>
        </p:txBody>
      </p:sp>
    </p:spTree>
    <p:extLst>
      <p:ext uri="{BB962C8B-B14F-4D97-AF65-F5344CB8AC3E}">
        <p14:creationId xmlns:p14="http://schemas.microsoft.com/office/powerpoint/2010/main" val="1547336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AD44-3BDD-4AE1-9CF7-14A7CBC2F5DC}"/>
              </a:ext>
            </a:extLst>
          </p:cNvPr>
          <p:cNvSpPr>
            <a:spLocks noGrp="1"/>
          </p:cNvSpPr>
          <p:nvPr>
            <p:ph type="title"/>
          </p:nvPr>
        </p:nvSpPr>
        <p:spPr/>
        <p:txBody>
          <a:bodyPr/>
          <a:lstStyle/>
          <a:p>
            <a:r>
              <a:rPr lang="en-US">
                <a:latin typeface="Calibri Light"/>
                <a:cs typeface="Calibri Light"/>
              </a:rPr>
              <a:t>ML Intuition</a:t>
            </a:r>
          </a:p>
        </p:txBody>
      </p:sp>
      <p:sp>
        <p:nvSpPr>
          <p:cNvPr id="3" name="Text Placeholder 2">
            <a:extLst>
              <a:ext uri="{FF2B5EF4-FFF2-40B4-BE49-F238E27FC236}">
                <a16:creationId xmlns:a16="http://schemas.microsoft.com/office/drawing/2014/main" id="{C0CDB47B-46EC-4683-8800-458EBB893D34}"/>
              </a:ext>
            </a:extLst>
          </p:cNvPr>
          <p:cNvSpPr>
            <a:spLocks noGrp="1"/>
          </p:cNvSpPr>
          <p:nvPr>
            <p:ph type="body" idx="1"/>
          </p:nvPr>
        </p:nvSpPr>
        <p:spPr/>
        <p:txBody>
          <a:bodyPr vert="horz" lIns="91440" tIns="45720" rIns="91440" bIns="45720" rtlCol="0" anchor="t">
            <a:normAutofit/>
          </a:bodyPr>
          <a:lstStyle/>
          <a:p>
            <a:r>
              <a:rPr lang="en-US">
                <a:cs typeface="Calibri"/>
              </a:rPr>
              <a:t>Digit Recognition</a:t>
            </a:r>
            <a:endParaRPr lang="en-US"/>
          </a:p>
        </p:txBody>
      </p:sp>
      <p:pic>
        <p:nvPicPr>
          <p:cNvPr id="5" name="Picture 15" descr="Shape, rectangle&#10;&#10;Description automatically generated">
            <a:extLst>
              <a:ext uri="{FF2B5EF4-FFF2-40B4-BE49-F238E27FC236}">
                <a16:creationId xmlns:a16="http://schemas.microsoft.com/office/drawing/2014/main" id="{B3EE6F44-B690-44E0-B5D2-6127848A0074}"/>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4C6D4308-966E-4749-AD9A-0C5E39B57D57}"/>
              </a:ext>
            </a:extLst>
          </p:cNvPr>
          <p:cNvPicPr>
            <a:picLocks noChangeAspect="1"/>
          </p:cNvPicPr>
          <p:nvPr/>
        </p:nvPicPr>
        <p:blipFill>
          <a:blip r:embed="rId3"/>
          <a:stretch>
            <a:fillRect/>
          </a:stretch>
        </p:blipFill>
        <p:spPr>
          <a:xfrm>
            <a:off x="10226040" y="-2293"/>
            <a:ext cx="1965960" cy="583707"/>
          </a:xfrm>
          <a:prstGeom prst="rect">
            <a:avLst/>
          </a:prstGeom>
        </p:spPr>
      </p:pic>
    </p:spTree>
    <p:extLst>
      <p:ext uri="{BB962C8B-B14F-4D97-AF65-F5344CB8AC3E}">
        <p14:creationId xmlns:p14="http://schemas.microsoft.com/office/powerpoint/2010/main" val="2759094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a:cs typeface="Calibri Light"/>
              </a:rPr>
              <a:t>ML Intuition</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29" name="TextBox 28">
            <a:extLst>
              <a:ext uri="{FF2B5EF4-FFF2-40B4-BE49-F238E27FC236}">
                <a16:creationId xmlns:a16="http://schemas.microsoft.com/office/drawing/2014/main" id="{06DFCB77-EF57-4AF8-AA08-878334AE0003}"/>
              </a:ext>
            </a:extLst>
          </p:cNvPr>
          <p:cNvSpPr txBox="1"/>
          <p:nvPr/>
        </p:nvSpPr>
        <p:spPr>
          <a:xfrm>
            <a:off x="884866" y="2267098"/>
            <a:ext cx="1059947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Build an expert algorithm that identifies these digits from your own expertise of digits identification</a:t>
            </a:r>
          </a:p>
          <a:p>
            <a:r>
              <a:rPr lang="en-US">
                <a:cs typeface="Calibri" panose="020F0502020204030204"/>
              </a:rPr>
              <a:t>Assumptions: All given images are 16*16 pixels</a:t>
            </a:r>
          </a:p>
          <a:p>
            <a:r>
              <a:rPr lang="en-US">
                <a:cs typeface="Calibri" panose="020F0502020204030204"/>
              </a:rPr>
              <a:t>Can you construct simple rules and code them?</a:t>
            </a:r>
          </a:p>
          <a:p>
            <a:endParaRPr lang="en-US" dirty="0">
              <a:cs typeface="Calibri" panose="020F0502020204030204"/>
            </a:endParaRPr>
          </a:p>
        </p:txBody>
      </p:sp>
      <p:sp>
        <p:nvSpPr>
          <p:cNvPr id="30" name="TextBox 29">
            <a:extLst>
              <a:ext uri="{FF2B5EF4-FFF2-40B4-BE49-F238E27FC236}">
                <a16:creationId xmlns:a16="http://schemas.microsoft.com/office/drawing/2014/main" id="{1AF14AC3-ADCD-4AD9-B742-E225F0D1FFCC}"/>
              </a:ext>
            </a:extLst>
          </p:cNvPr>
          <p:cNvSpPr txBox="1"/>
          <p:nvPr/>
        </p:nvSpPr>
        <p:spPr>
          <a:xfrm>
            <a:off x="837610" y="1475562"/>
            <a:ext cx="3983664" cy="480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800">
                <a:latin typeface="roboto"/>
                <a:ea typeface="+mj-ea"/>
                <a:cs typeface="Calibri Light"/>
              </a:rPr>
              <a:t>Task: Digit Recognition</a:t>
            </a:r>
          </a:p>
        </p:txBody>
      </p:sp>
      <p:pic>
        <p:nvPicPr>
          <p:cNvPr id="3" name="Picture 9" descr="A picture containing shape&#10;&#10;Description automatically generated">
            <a:extLst>
              <a:ext uri="{FF2B5EF4-FFF2-40B4-BE49-F238E27FC236}">
                <a16:creationId xmlns:a16="http://schemas.microsoft.com/office/drawing/2014/main" id="{ACF983E5-BD3E-419A-9C98-29F102302A4A}"/>
              </a:ext>
            </a:extLst>
          </p:cNvPr>
          <p:cNvPicPr>
            <a:picLocks noChangeAspect="1"/>
          </p:cNvPicPr>
          <p:nvPr/>
        </p:nvPicPr>
        <p:blipFill>
          <a:blip r:embed="rId4"/>
          <a:stretch>
            <a:fillRect/>
          </a:stretch>
        </p:blipFill>
        <p:spPr>
          <a:xfrm>
            <a:off x="5114260" y="289920"/>
            <a:ext cx="4326269" cy="1853833"/>
          </a:xfrm>
          <a:prstGeom prst="rect">
            <a:avLst/>
          </a:prstGeom>
        </p:spPr>
      </p:pic>
      <p:pic>
        <p:nvPicPr>
          <p:cNvPr id="10" name="Picture 10" descr="Text, letter&#10;&#10;Description automatically generated">
            <a:extLst>
              <a:ext uri="{FF2B5EF4-FFF2-40B4-BE49-F238E27FC236}">
                <a16:creationId xmlns:a16="http://schemas.microsoft.com/office/drawing/2014/main" id="{0418F984-1B4F-4C1F-A7AF-3F3401C66BCA}"/>
              </a:ext>
            </a:extLst>
          </p:cNvPr>
          <p:cNvPicPr>
            <a:picLocks noChangeAspect="1"/>
          </p:cNvPicPr>
          <p:nvPr/>
        </p:nvPicPr>
        <p:blipFill>
          <a:blip r:embed="rId5"/>
          <a:stretch>
            <a:fillRect/>
          </a:stretch>
        </p:blipFill>
        <p:spPr>
          <a:xfrm>
            <a:off x="8776586" y="3297115"/>
            <a:ext cx="2743200" cy="2839212"/>
          </a:xfrm>
          <a:prstGeom prst="rect">
            <a:avLst/>
          </a:prstGeom>
        </p:spPr>
      </p:pic>
    </p:spTree>
    <p:extLst>
      <p:ext uri="{BB962C8B-B14F-4D97-AF65-F5344CB8AC3E}">
        <p14:creationId xmlns:p14="http://schemas.microsoft.com/office/powerpoint/2010/main" val="333127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BAAD-1F84-44ED-8FFF-ECF618B4C86C}"/>
              </a:ext>
            </a:extLst>
          </p:cNvPr>
          <p:cNvSpPr>
            <a:spLocks noGrp="1"/>
          </p:cNvSpPr>
          <p:nvPr>
            <p:ph type="title"/>
          </p:nvPr>
        </p:nvSpPr>
        <p:spPr/>
        <p:txBody>
          <a:bodyPr/>
          <a:lstStyle/>
          <a:p>
            <a:r>
              <a:rPr lang="en-US">
                <a:cs typeface="Calibri Light"/>
              </a:rPr>
              <a:t>ML Intuition</a:t>
            </a:r>
            <a:endParaRPr lang="en-US"/>
          </a:p>
        </p:txBody>
      </p:sp>
      <p:pic>
        <p:nvPicPr>
          <p:cNvPr id="5" name="Picture 15" descr="Shape, rectangle&#10;&#10;Description automatically generated">
            <a:extLst>
              <a:ext uri="{FF2B5EF4-FFF2-40B4-BE49-F238E27FC236}">
                <a16:creationId xmlns:a16="http://schemas.microsoft.com/office/drawing/2014/main" id="{807117E1-822F-4747-87E2-369DE20CE0DB}"/>
              </a:ext>
            </a:extLst>
          </p:cNvPr>
          <p:cNvPicPr>
            <a:picLocks noChangeAspect="1"/>
          </p:cNvPicPr>
          <p:nvPr/>
        </p:nvPicPr>
        <p:blipFill>
          <a:blip r:embed="rId2"/>
          <a:stretch>
            <a:fillRect/>
          </a:stretch>
        </p:blipFill>
        <p:spPr>
          <a:xfrm>
            <a:off x="0" y="6440573"/>
            <a:ext cx="12199620" cy="416280"/>
          </a:xfrm>
          <a:prstGeom prst="rect">
            <a:avLst/>
          </a:prstGeom>
        </p:spPr>
      </p:pic>
      <p:pic>
        <p:nvPicPr>
          <p:cNvPr id="7" name="Picture 16" descr="A picture containing graphical user interface&#10;&#10;Description automatically generated">
            <a:extLst>
              <a:ext uri="{FF2B5EF4-FFF2-40B4-BE49-F238E27FC236}">
                <a16:creationId xmlns:a16="http://schemas.microsoft.com/office/drawing/2014/main" id="{8911B150-AC53-419C-804D-B1481159DB73}"/>
              </a:ext>
            </a:extLst>
          </p:cNvPr>
          <p:cNvPicPr>
            <a:picLocks noChangeAspect="1"/>
          </p:cNvPicPr>
          <p:nvPr/>
        </p:nvPicPr>
        <p:blipFill>
          <a:blip r:embed="rId3"/>
          <a:stretch>
            <a:fillRect/>
          </a:stretch>
        </p:blipFill>
        <p:spPr>
          <a:xfrm>
            <a:off x="10226040" y="-2293"/>
            <a:ext cx="1965960" cy="583707"/>
          </a:xfrm>
          <a:prstGeom prst="rect">
            <a:avLst/>
          </a:prstGeom>
        </p:spPr>
      </p:pic>
      <p:sp>
        <p:nvSpPr>
          <p:cNvPr id="29" name="TextBox 28">
            <a:extLst>
              <a:ext uri="{FF2B5EF4-FFF2-40B4-BE49-F238E27FC236}">
                <a16:creationId xmlns:a16="http://schemas.microsoft.com/office/drawing/2014/main" id="{06DFCB77-EF57-4AF8-AA08-878334AE0003}"/>
              </a:ext>
            </a:extLst>
          </p:cNvPr>
          <p:cNvSpPr txBox="1"/>
          <p:nvPr/>
        </p:nvSpPr>
        <p:spPr>
          <a:xfrm>
            <a:off x="884866" y="2267098"/>
            <a:ext cx="105994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Build an expert algorithm that identifies these digits from your own expertise of digits identification</a:t>
            </a:r>
          </a:p>
        </p:txBody>
      </p:sp>
      <p:sp>
        <p:nvSpPr>
          <p:cNvPr id="30" name="TextBox 29">
            <a:extLst>
              <a:ext uri="{FF2B5EF4-FFF2-40B4-BE49-F238E27FC236}">
                <a16:creationId xmlns:a16="http://schemas.microsoft.com/office/drawing/2014/main" id="{1AF14AC3-ADCD-4AD9-B742-E225F0D1FFCC}"/>
              </a:ext>
            </a:extLst>
          </p:cNvPr>
          <p:cNvSpPr txBox="1"/>
          <p:nvPr/>
        </p:nvSpPr>
        <p:spPr>
          <a:xfrm>
            <a:off x="837610" y="1475562"/>
            <a:ext cx="3983664" cy="480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800">
                <a:latin typeface="roboto"/>
                <a:ea typeface="+mj-ea"/>
                <a:cs typeface="Calibri Light"/>
              </a:rPr>
              <a:t>Task: Digit Recognition</a:t>
            </a:r>
          </a:p>
        </p:txBody>
      </p:sp>
      <p:pic>
        <p:nvPicPr>
          <p:cNvPr id="3" name="Picture 9" descr="A picture containing shape&#10;&#10;Description automatically generated">
            <a:extLst>
              <a:ext uri="{FF2B5EF4-FFF2-40B4-BE49-F238E27FC236}">
                <a16:creationId xmlns:a16="http://schemas.microsoft.com/office/drawing/2014/main" id="{ACF983E5-BD3E-419A-9C98-29F102302A4A}"/>
              </a:ext>
            </a:extLst>
          </p:cNvPr>
          <p:cNvPicPr>
            <a:picLocks noChangeAspect="1"/>
          </p:cNvPicPr>
          <p:nvPr/>
        </p:nvPicPr>
        <p:blipFill>
          <a:blip r:embed="rId4"/>
          <a:stretch>
            <a:fillRect/>
          </a:stretch>
        </p:blipFill>
        <p:spPr>
          <a:xfrm>
            <a:off x="5114260" y="289920"/>
            <a:ext cx="4326269" cy="1853833"/>
          </a:xfrm>
          <a:prstGeom prst="rect">
            <a:avLst/>
          </a:prstGeom>
        </p:spPr>
      </p:pic>
      <p:pic>
        <p:nvPicPr>
          <p:cNvPr id="10" name="Picture 10" descr="Text, letter&#10;&#10;Description automatically generated">
            <a:extLst>
              <a:ext uri="{FF2B5EF4-FFF2-40B4-BE49-F238E27FC236}">
                <a16:creationId xmlns:a16="http://schemas.microsoft.com/office/drawing/2014/main" id="{0418F984-1B4F-4C1F-A7AF-3F3401C66BCA}"/>
              </a:ext>
            </a:extLst>
          </p:cNvPr>
          <p:cNvPicPr>
            <a:picLocks noChangeAspect="1"/>
          </p:cNvPicPr>
          <p:nvPr/>
        </p:nvPicPr>
        <p:blipFill>
          <a:blip r:embed="rId5"/>
          <a:stretch>
            <a:fillRect/>
          </a:stretch>
        </p:blipFill>
        <p:spPr>
          <a:xfrm>
            <a:off x="8776586" y="3297115"/>
            <a:ext cx="2743200" cy="2839212"/>
          </a:xfrm>
          <a:prstGeom prst="rect">
            <a:avLst/>
          </a:prstGeom>
        </p:spPr>
      </p:pic>
      <p:pic>
        <p:nvPicPr>
          <p:cNvPr id="4" name="Picture 5" descr="A close up of a sign&#10;&#10;Description automatically generated">
            <a:extLst>
              <a:ext uri="{FF2B5EF4-FFF2-40B4-BE49-F238E27FC236}">
                <a16:creationId xmlns:a16="http://schemas.microsoft.com/office/drawing/2014/main" id="{9AFADCD4-2AD6-470D-A7BA-00C4298180A3}"/>
              </a:ext>
            </a:extLst>
          </p:cNvPr>
          <p:cNvPicPr>
            <a:picLocks noChangeAspect="1"/>
          </p:cNvPicPr>
          <p:nvPr/>
        </p:nvPicPr>
        <p:blipFill>
          <a:blip r:embed="rId6"/>
          <a:stretch>
            <a:fillRect/>
          </a:stretch>
        </p:blipFill>
        <p:spPr>
          <a:xfrm>
            <a:off x="1357424" y="2759133"/>
            <a:ext cx="6181060" cy="666337"/>
          </a:xfrm>
          <a:prstGeom prst="rect">
            <a:avLst/>
          </a:prstGeom>
        </p:spPr>
      </p:pic>
      <p:sp>
        <p:nvSpPr>
          <p:cNvPr id="11" name="TextBox 10">
            <a:extLst>
              <a:ext uri="{FF2B5EF4-FFF2-40B4-BE49-F238E27FC236}">
                <a16:creationId xmlns:a16="http://schemas.microsoft.com/office/drawing/2014/main" id="{C4CBCF2A-890B-44D3-AE3F-A9D2B0F92284}"/>
              </a:ext>
            </a:extLst>
          </p:cNvPr>
          <p:cNvSpPr txBox="1"/>
          <p:nvPr/>
        </p:nvSpPr>
        <p:spPr>
          <a:xfrm>
            <a:off x="613145" y="5208772"/>
            <a:ext cx="105994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Too many rules</a:t>
            </a:r>
          </a:p>
          <a:p>
            <a:r>
              <a:rPr lang="en-US"/>
              <a:t>Simple to start, but very complex as you start adding different kinds of data</a:t>
            </a:r>
            <a:endParaRPr lang="en-US" dirty="0">
              <a:cs typeface="Calibri"/>
            </a:endParaRPr>
          </a:p>
        </p:txBody>
      </p:sp>
    </p:spTree>
    <p:extLst>
      <p:ext uri="{BB962C8B-B14F-4D97-AF65-F5344CB8AC3E}">
        <p14:creationId xmlns:p14="http://schemas.microsoft.com/office/powerpoint/2010/main" val="2484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62</Slides>
  <Notes>0</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PowerPoint Presentation</vt:lpstr>
      <vt:lpstr>PowerPoint Presentation</vt:lpstr>
      <vt:lpstr>Agenda</vt:lpstr>
      <vt:lpstr>ML</vt:lpstr>
      <vt:lpstr>What is ML?</vt:lpstr>
      <vt:lpstr>ML vs Traditional Programming</vt:lpstr>
      <vt:lpstr>ML Intuition</vt:lpstr>
      <vt:lpstr>ML Intuition</vt:lpstr>
      <vt:lpstr>ML Intuition</vt:lpstr>
      <vt:lpstr>ML Intuition</vt:lpstr>
      <vt:lpstr>ML Intuition</vt:lpstr>
      <vt:lpstr>ML Intuition</vt:lpstr>
      <vt:lpstr>ML Intuition</vt:lpstr>
      <vt:lpstr>ML Intuition</vt:lpstr>
      <vt:lpstr>ML Intuition</vt:lpstr>
      <vt:lpstr>ML Intuition</vt:lpstr>
      <vt:lpstr>ML Applications</vt:lpstr>
      <vt:lpstr>ML Problems Identification</vt:lpstr>
      <vt:lpstr>ML Problems Identification</vt:lpstr>
      <vt:lpstr>Types of Machine Learning</vt:lpstr>
      <vt:lpstr>Classification</vt:lpstr>
      <vt:lpstr>Regression</vt:lpstr>
      <vt:lpstr>Unsupervised Learning</vt:lpstr>
      <vt:lpstr>Reinforcement Learning</vt:lpstr>
      <vt:lpstr>ML Problem Types</vt:lpstr>
      <vt:lpstr>ML Problem Types</vt:lpstr>
      <vt:lpstr>ML Concepts</vt:lpstr>
      <vt:lpstr>ML Concepts</vt:lpstr>
      <vt:lpstr>Labels</vt:lpstr>
      <vt:lpstr>Features</vt:lpstr>
      <vt:lpstr>Examples</vt:lpstr>
      <vt:lpstr>Model</vt:lpstr>
      <vt:lpstr>Linear Regression</vt:lpstr>
      <vt:lpstr>Linear Regression – High school Math</vt:lpstr>
      <vt:lpstr>Model Training</vt:lpstr>
      <vt:lpstr>Loss</vt:lpstr>
      <vt:lpstr>Loss</vt:lpstr>
      <vt:lpstr>Gradient Descent</vt:lpstr>
      <vt:lpstr>Learning Rate</vt:lpstr>
      <vt:lpstr>Hyperparameters</vt:lpstr>
      <vt:lpstr>Types of Gradient Descent</vt:lpstr>
      <vt:lpstr>Generalization</vt:lpstr>
      <vt:lpstr>Dataset Splitting</vt:lpstr>
      <vt:lpstr>Training workflow</vt:lpstr>
      <vt:lpstr>Feature Engineering</vt:lpstr>
      <vt:lpstr>Mapping Numeric Values</vt:lpstr>
      <vt:lpstr>Mapping Categorical Values</vt:lpstr>
      <vt:lpstr>Regularization</vt:lpstr>
      <vt:lpstr>Regularization</vt:lpstr>
      <vt:lpstr>Regularization Lambda </vt:lpstr>
      <vt:lpstr>Logistic Regression</vt:lpstr>
      <vt:lpstr>Loss function</vt:lpstr>
      <vt:lpstr>Evaluation Metrics</vt:lpstr>
      <vt:lpstr>Classification Terminologies</vt:lpstr>
      <vt:lpstr>Classification Terminologies</vt:lpstr>
      <vt:lpstr>Classification Terminologies</vt:lpstr>
      <vt:lpstr>Precision and Recall: Tug of war</vt:lpstr>
      <vt:lpstr>Precision and Recall: Tug of war</vt:lpstr>
      <vt:lpstr>Precision and Recall: Tug of war</vt:lpstr>
      <vt:lpstr>ROC Curve</vt:lpstr>
      <vt:lpstr>AUC: Area Under the ROC Curve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1486</cp:revision>
  <dcterms:created xsi:type="dcterms:W3CDTF">2020-12-23T22:31:42Z</dcterms:created>
  <dcterms:modified xsi:type="dcterms:W3CDTF">2021-09-09T16:36:48Z</dcterms:modified>
</cp:coreProperties>
</file>